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6" r:id="rId2"/>
    <p:sldId id="463" r:id="rId3"/>
    <p:sldId id="541" r:id="rId4"/>
    <p:sldId id="542" r:id="rId5"/>
    <p:sldId id="543" r:id="rId6"/>
    <p:sldId id="544" r:id="rId7"/>
    <p:sldId id="545" r:id="rId8"/>
    <p:sldId id="546" r:id="rId9"/>
    <p:sldId id="547" r:id="rId10"/>
    <p:sldId id="548" r:id="rId11"/>
    <p:sldId id="549" r:id="rId12"/>
    <p:sldId id="550" r:id="rId13"/>
    <p:sldId id="551" r:id="rId14"/>
    <p:sldId id="552" r:id="rId15"/>
    <p:sldId id="553" r:id="rId16"/>
    <p:sldId id="554" r:id="rId17"/>
    <p:sldId id="555" r:id="rId18"/>
    <p:sldId id="556" r:id="rId19"/>
    <p:sldId id="557" r:id="rId20"/>
    <p:sldId id="558" r:id="rId21"/>
    <p:sldId id="559" r:id="rId22"/>
    <p:sldId id="560" r:id="rId23"/>
    <p:sldId id="561" r:id="rId24"/>
    <p:sldId id="562" r:id="rId25"/>
    <p:sldId id="563" r:id="rId26"/>
    <p:sldId id="564" r:id="rId27"/>
    <p:sldId id="565" r:id="rId28"/>
    <p:sldId id="566" r:id="rId29"/>
    <p:sldId id="567" r:id="rId30"/>
    <p:sldId id="568" r:id="rId31"/>
    <p:sldId id="569" r:id="rId32"/>
    <p:sldId id="570"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98" r:id="rId61"/>
    <p:sldId id="599" r:id="rId62"/>
    <p:sldId id="600" r:id="rId63"/>
    <p:sldId id="601" r:id="rId64"/>
    <p:sldId id="602" r:id="rId65"/>
    <p:sldId id="603" r:id="rId66"/>
    <p:sldId id="604" r:id="rId67"/>
    <p:sldId id="605" r:id="rId68"/>
    <p:sldId id="606" r:id="rId69"/>
    <p:sldId id="607" r:id="rId70"/>
    <p:sldId id="608" r:id="rId71"/>
    <p:sldId id="609" r:id="rId72"/>
    <p:sldId id="610" r:id="rId73"/>
    <p:sldId id="611" r:id="rId74"/>
    <p:sldId id="612" r:id="rId75"/>
    <p:sldId id="613" r:id="rId76"/>
    <p:sldId id="614" r:id="rId77"/>
    <p:sldId id="615" r:id="rId78"/>
    <p:sldId id="616" r:id="rId79"/>
    <p:sldId id="617" r:id="rId80"/>
    <p:sldId id="618" r:id="rId81"/>
    <p:sldId id="619" r:id="rId82"/>
    <p:sldId id="620" r:id="rId83"/>
    <p:sldId id="641" r:id="rId84"/>
  </p:sldIdLst>
  <p:sldSz cx="9144000" cy="6858000" type="screen4x3"/>
  <p:notesSz cx="6735763" cy="9869488"/>
  <p:defaultTextStyle>
    <a:defPPr>
      <a:defRPr lang="ru-RU"/>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9413" cy="493713"/>
          </a:xfrm>
          <a:prstGeom prst="rect">
            <a:avLst/>
          </a:prstGeom>
        </p:spPr>
        <p:txBody>
          <a:bodyPr vert="horz" lIns="91440" tIns="45720" rIns="91440" bIns="45720" rtlCol="0"/>
          <a:lstStyle>
            <a:lvl1pPr algn="l" eaLnBrk="1" hangingPunct="1">
              <a:defRPr sz="1200">
                <a:latin typeface="Arial" charset="0"/>
              </a:defRPr>
            </a:lvl1pPr>
          </a:lstStyle>
          <a:p>
            <a:pPr>
              <a:defRPr/>
            </a:pPr>
            <a:endParaRPr lang="ru-RU"/>
          </a:p>
        </p:txBody>
      </p:sp>
      <p:sp>
        <p:nvSpPr>
          <p:cNvPr id="3" name="Дата 2"/>
          <p:cNvSpPr>
            <a:spLocks noGrp="1"/>
          </p:cNvSpPr>
          <p:nvPr>
            <p:ph type="dt" idx="1"/>
          </p:nvPr>
        </p:nvSpPr>
        <p:spPr>
          <a:xfrm>
            <a:off x="3814763" y="0"/>
            <a:ext cx="2919412" cy="493713"/>
          </a:xfrm>
          <a:prstGeom prst="rect">
            <a:avLst/>
          </a:prstGeom>
        </p:spPr>
        <p:txBody>
          <a:bodyPr vert="horz" lIns="91440" tIns="45720" rIns="91440" bIns="45720" rtlCol="0"/>
          <a:lstStyle>
            <a:lvl1pPr algn="r" eaLnBrk="1" hangingPunct="1">
              <a:defRPr sz="1200">
                <a:latin typeface="Arial" charset="0"/>
              </a:defRPr>
            </a:lvl1pPr>
          </a:lstStyle>
          <a:p>
            <a:pPr>
              <a:defRPr/>
            </a:pPr>
            <a:fld id="{9C6BB6B8-7BC0-4EF3-8BFD-93922C8D72C9}" type="datetimeFigureOut">
              <a:rPr lang="ru-RU"/>
              <a:pPr>
                <a:defRPr/>
              </a:pPr>
              <a:t>24.09.2022</a:t>
            </a:fld>
            <a:endParaRPr lang="ru-RU"/>
          </a:p>
        </p:txBody>
      </p:sp>
      <p:sp>
        <p:nvSpPr>
          <p:cNvPr id="4" name="Образ слайда 3"/>
          <p:cNvSpPr>
            <a:spLocks noGrp="1" noRot="1" noChangeAspect="1"/>
          </p:cNvSpPr>
          <p:nvPr>
            <p:ph type="sldImg" idx="2"/>
          </p:nvPr>
        </p:nvSpPr>
        <p:spPr>
          <a:xfrm>
            <a:off x="900113" y="739775"/>
            <a:ext cx="4935537" cy="370205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73100" y="4687888"/>
            <a:ext cx="5389563" cy="4441825"/>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9374188"/>
            <a:ext cx="2919413" cy="493712"/>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14763" y="9374188"/>
            <a:ext cx="2919412" cy="493712"/>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E90CFD4E-7067-4A5E-B653-219AAB6663B3}" type="slidenum">
              <a:rPr lang="ru-RU" altLang="ru-RU"/>
              <a:pPr>
                <a:defRPr/>
              </a:pPr>
              <a:t>‹#›</a:t>
            </a:fld>
            <a:endParaRPr lang="ru-RU" altLang="ru-RU"/>
          </a:p>
        </p:txBody>
      </p:sp>
    </p:spTree>
    <p:extLst>
      <p:ext uri="{BB962C8B-B14F-4D97-AF65-F5344CB8AC3E}">
        <p14:creationId xmlns:p14="http://schemas.microsoft.com/office/powerpoint/2010/main" val="10523584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880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FD69971-6048-42F2-A1EC-6EBA4175A9DA}" type="slidenum">
              <a:rPr lang="ru-RU" altLang="ru-RU">
                <a:latin typeface="Arial" charset="0"/>
              </a:rPr>
              <a:pPr>
                <a:spcBef>
                  <a:spcPct val="0"/>
                </a:spcBef>
              </a:pPr>
              <a:t>15</a:t>
            </a:fld>
            <a:endParaRPr lang="ru-RU" altLang="ru-RU">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AFA7F539-3C3A-407D-B0A5-7C4327ABFCD4}" type="slidenum">
              <a:rPr lang="ru-RU" altLang="ru-RU"/>
              <a:pPr>
                <a:defRPr/>
              </a:pPr>
              <a:t>‹#›</a:t>
            </a:fld>
            <a:endParaRPr lang="ru-RU" altLang="ru-RU"/>
          </a:p>
        </p:txBody>
      </p:sp>
    </p:spTree>
    <p:extLst>
      <p:ext uri="{BB962C8B-B14F-4D97-AF65-F5344CB8AC3E}">
        <p14:creationId xmlns:p14="http://schemas.microsoft.com/office/powerpoint/2010/main" val="529596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DF41C86-E602-417B-AEA2-E526D723B22B}" type="slidenum">
              <a:rPr lang="ru-RU" altLang="ru-RU"/>
              <a:pPr>
                <a:defRPr/>
              </a:pPr>
              <a:t>‹#›</a:t>
            </a:fld>
            <a:endParaRPr lang="ru-RU" altLang="ru-RU"/>
          </a:p>
        </p:txBody>
      </p:sp>
    </p:spTree>
    <p:extLst>
      <p:ext uri="{BB962C8B-B14F-4D97-AF65-F5344CB8AC3E}">
        <p14:creationId xmlns:p14="http://schemas.microsoft.com/office/powerpoint/2010/main" val="1220382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9A144617-143C-4AAB-845D-5DD6F97BC2C1}" type="slidenum">
              <a:rPr lang="ru-RU" altLang="ru-RU"/>
              <a:pPr>
                <a:defRPr/>
              </a:pPr>
              <a:t>‹#›</a:t>
            </a:fld>
            <a:endParaRPr lang="ru-RU" altLang="ru-RU"/>
          </a:p>
        </p:txBody>
      </p:sp>
    </p:spTree>
    <p:extLst>
      <p:ext uri="{BB962C8B-B14F-4D97-AF65-F5344CB8AC3E}">
        <p14:creationId xmlns:p14="http://schemas.microsoft.com/office/powerpoint/2010/main" val="1132609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07514461-BC70-45EA-98DD-64DCA15E80AE}" type="slidenum">
              <a:rPr lang="ru-RU" altLang="ru-RU"/>
              <a:pPr>
                <a:defRPr/>
              </a:pPr>
              <a:t>‹#›</a:t>
            </a:fld>
            <a:endParaRPr lang="ru-RU" altLang="ru-RU"/>
          </a:p>
        </p:txBody>
      </p:sp>
    </p:spTree>
    <p:extLst>
      <p:ext uri="{BB962C8B-B14F-4D97-AF65-F5344CB8AC3E}">
        <p14:creationId xmlns:p14="http://schemas.microsoft.com/office/powerpoint/2010/main" val="2687339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198EF361-75AA-4293-BA70-DB64F9D718C1}" type="slidenum">
              <a:rPr lang="ru-RU" altLang="ru-RU"/>
              <a:pPr>
                <a:defRPr/>
              </a:pPr>
              <a:t>‹#›</a:t>
            </a:fld>
            <a:endParaRPr lang="ru-RU" altLang="ru-RU"/>
          </a:p>
        </p:txBody>
      </p:sp>
    </p:spTree>
    <p:extLst>
      <p:ext uri="{BB962C8B-B14F-4D97-AF65-F5344CB8AC3E}">
        <p14:creationId xmlns:p14="http://schemas.microsoft.com/office/powerpoint/2010/main" val="3374509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05F3B16D-D44A-4706-9DEF-5750F6E5BC2D}" type="slidenum">
              <a:rPr lang="ru-RU" altLang="ru-RU"/>
              <a:pPr>
                <a:defRPr/>
              </a:pPr>
              <a:t>‹#›</a:t>
            </a:fld>
            <a:endParaRPr lang="ru-RU" altLang="ru-RU"/>
          </a:p>
        </p:txBody>
      </p:sp>
    </p:spTree>
    <p:extLst>
      <p:ext uri="{BB962C8B-B14F-4D97-AF65-F5344CB8AC3E}">
        <p14:creationId xmlns:p14="http://schemas.microsoft.com/office/powerpoint/2010/main" val="69890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432CA116-A9FC-4CD7-934C-FD022C51F6D5}" type="slidenum">
              <a:rPr lang="ru-RU" altLang="ru-RU"/>
              <a:pPr>
                <a:defRPr/>
              </a:pPr>
              <a:t>‹#›</a:t>
            </a:fld>
            <a:endParaRPr lang="ru-RU" altLang="ru-RU"/>
          </a:p>
        </p:txBody>
      </p:sp>
    </p:spTree>
    <p:extLst>
      <p:ext uri="{BB962C8B-B14F-4D97-AF65-F5344CB8AC3E}">
        <p14:creationId xmlns:p14="http://schemas.microsoft.com/office/powerpoint/2010/main" val="322578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DF8B7DE1-A5A2-48F2-B783-F07DA0DE344C}" type="slidenum">
              <a:rPr lang="ru-RU" altLang="ru-RU"/>
              <a:pPr>
                <a:defRPr/>
              </a:pPr>
              <a:t>‹#›</a:t>
            </a:fld>
            <a:endParaRPr lang="ru-RU" altLang="ru-RU"/>
          </a:p>
        </p:txBody>
      </p:sp>
    </p:spTree>
    <p:extLst>
      <p:ext uri="{BB962C8B-B14F-4D97-AF65-F5344CB8AC3E}">
        <p14:creationId xmlns:p14="http://schemas.microsoft.com/office/powerpoint/2010/main" val="366670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1043148B-41B5-433C-BD20-06055C0F001F}" type="slidenum">
              <a:rPr lang="ru-RU" altLang="ru-RU"/>
              <a:pPr>
                <a:defRPr/>
              </a:pPr>
              <a:t>‹#›</a:t>
            </a:fld>
            <a:endParaRPr lang="ru-RU" altLang="ru-RU"/>
          </a:p>
        </p:txBody>
      </p:sp>
    </p:spTree>
    <p:extLst>
      <p:ext uri="{BB962C8B-B14F-4D97-AF65-F5344CB8AC3E}">
        <p14:creationId xmlns:p14="http://schemas.microsoft.com/office/powerpoint/2010/main" val="99146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9F15A3A8-6254-4BF5-BD48-D19AC76AB0B5}" type="slidenum">
              <a:rPr lang="ru-RU" altLang="ru-RU"/>
              <a:pPr>
                <a:defRPr/>
              </a:pPr>
              <a:t>‹#›</a:t>
            </a:fld>
            <a:endParaRPr lang="ru-RU" altLang="ru-RU"/>
          </a:p>
        </p:txBody>
      </p:sp>
    </p:spTree>
    <p:extLst>
      <p:ext uri="{BB962C8B-B14F-4D97-AF65-F5344CB8AC3E}">
        <p14:creationId xmlns:p14="http://schemas.microsoft.com/office/powerpoint/2010/main" val="2635550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7A3164D5-14CB-43D1-97AD-36D81DFBA470}" type="slidenum">
              <a:rPr lang="ru-RU" altLang="ru-RU"/>
              <a:pPr>
                <a:defRPr/>
              </a:pPr>
              <a:t>‹#›</a:t>
            </a:fld>
            <a:endParaRPr lang="ru-RU" altLang="ru-RU"/>
          </a:p>
        </p:txBody>
      </p:sp>
    </p:spTree>
    <p:extLst>
      <p:ext uri="{BB962C8B-B14F-4D97-AF65-F5344CB8AC3E}">
        <p14:creationId xmlns:p14="http://schemas.microsoft.com/office/powerpoint/2010/main" val="86753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31744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31744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31744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47DCE07D-EAF5-4A79-A0A0-2511F8E06495}"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hozir.org/iqtisodiy-islohotlar-bozor-munosabatlarining-shakllanishi.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www.wikiwand.com/uz/Nigubey-ogul_(Chig%CA%BBatoy)" TargetMode="External"/><Relationship Id="rId3" Type="http://schemas.openxmlformats.org/officeDocument/2006/relationships/hyperlink" Target="http://www.wikiwand.com/uz/Kara-xulagu_(Chig%CA%BBatoy)" TargetMode="External"/><Relationship Id="rId7" Type="http://schemas.openxmlformats.org/officeDocument/2006/relationships/hyperlink" Target="http://www.wikiwand.com/uz/Gilsaddin_Barak_(Chig%CA%BBatoy)" TargetMode="External"/><Relationship Id="rId2" Type="http://schemas.openxmlformats.org/officeDocument/2006/relationships/hyperlink" Target="http://www.wikiwand.com/uz/Chig%CA%BBatoy" TargetMode="External"/><Relationship Id="rId1" Type="http://schemas.openxmlformats.org/officeDocument/2006/relationships/slideLayout" Target="../slideLayouts/slideLayout2.xml"/><Relationship Id="rId6" Type="http://schemas.openxmlformats.org/officeDocument/2006/relationships/hyperlink" Target="http://www.wikiwand.com/uz/Mubarak-shoh_(Chig%CA%BBatoy)" TargetMode="External"/><Relationship Id="rId11" Type="http://schemas.openxmlformats.org/officeDocument/2006/relationships/hyperlink" Target="http://www.wikiwand.com/uz/Duva_(Chig%CA%BBatoy)" TargetMode="External"/><Relationship Id="rId5" Type="http://schemas.openxmlformats.org/officeDocument/2006/relationships/hyperlink" Target="http://www.wikiwand.com/uz/Ergene-xatun_(Chig%CA%BBatoy)" TargetMode="External"/><Relationship Id="rId10" Type="http://schemas.openxmlformats.org/officeDocument/2006/relationships/hyperlink" Target="http://www.wikiwand.com/uz/Xaydu_(Chig%CA%BBatoy)" TargetMode="External"/><Relationship Id="rId4" Type="http://schemas.openxmlformats.org/officeDocument/2006/relationships/hyperlink" Target="http://www.wikiwand.com/uz/Esu-Monke_(Chig%CA%BBatoy)" TargetMode="External"/><Relationship Id="rId9" Type="http://schemas.openxmlformats.org/officeDocument/2006/relationships/hyperlink" Target="http://www.wikiwand.com/uz/Buga-Temur_(Chig%CA%BBatoy)"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www.wikiwand.com/uz/Aladdin_Tarmashirin_(Chig%CA%BBatoy)" TargetMode="External"/><Relationship Id="rId13" Type="http://schemas.openxmlformats.org/officeDocument/2006/relationships/hyperlink" Target="http://www.wikiwand.com/uz/Mohammed_(Chig%CA%BBatoy)" TargetMode="External"/><Relationship Id="rId3" Type="http://schemas.openxmlformats.org/officeDocument/2006/relationships/hyperlink" Target="http://www.wikiwand.com/uz/Taliku_Xizr_(Chig%CA%BBatoy)" TargetMode="External"/><Relationship Id="rId7" Type="http://schemas.openxmlformats.org/officeDocument/2006/relationships/hyperlink" Target="http://www.wikiwand.com/uz/Duva-Temur_(Chig%CA%BBatoy)" TargetMode="External"/><Relationship Id="rId12" Type="http://schemas.openxmlformats.org/officeDocument/2006/relationships/hyperlink" Target="http://www.wikiwand.com/uz/Ali-sulton_(Chig%CA%BBatoy)" TargetMode="External"/><Relationship Id="rId2" Type="http://schemas.openxmlformats.org/officeDocument/2006/relationships/hyperlink" Target="http://www.wikiwand.com/uz/Kunchjok_(Chig%CA%BBatoy)" TargetMode="External"/><Relationship Id="rId1" Type="http://schemas.openxmlformats.org/officeDocument/2006/relationships/slideLayout" Target="../slideLayouts/slideLayout2.xml"/><Relationship Id="rId6" Type="http://schemas.openxmlformats.org/officeDocument/2006/relationships/hyperlink" Target="http://www.wikiwand.com/uz/Elchigedey_(Chig%CA%BBatoy)" TargetMode="External"/><Relationship Id="rId11" Type="http://schemas.openxmlformats.org/officeDocument/2006/relationships/hyperlink" Target="http://www.wikiwand.com/uz/Enus-Temur_(Chig%CA%BBatoy)" TargetMode="External"/><Relationship Id="rId5" Type="http://schemas.openxmlformats.org/officeDocument/2006/relationships/hyperlink" Target="http://www.wikiwand.com/uz/Esenbuga_(Chig%CA%BBatoy)" TargetMode="External"/><Relationship Id="rId10" Type="http://schemas.openxmlformats.org/officeDocument/2006/relationships/hyperlink" Target="http://www.wikiwand.com/uz/Djenkshi_(Chig%CA%BBatoy)" TargetMode="External"/><Relationship Id="rId4" Type="http://schemas.openxmlformats.org/officeDocument/2006/relationships/hyperlink" Target="http://www.wikiwand.com/uz/Kebek_(Chig%CA%BBatoy)" TargetMode="External"/><Relationship Id="rId9" Type="http://schemas.openxmlformats.org/officeDocument/2006/relationships/hyperlink" Target="http://www.wikiwand.com/uz/Buzan_(Chig%CA%BBatoy)" TargetMode="External"/><Relationship Id="rId14" Type="http://schemas.openxmlformats.org/officeDocument/2006/relationships/hyperlink" Target="http://www.wikiwand.com/uz/Kazan_(Chig%CA%BBato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hozir.org/hasan-prishtina.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muhaz.org/son-imparator-xi.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muhaz.org/mavzu-klinik-refraktsya-akkomodatsiya-koz-tubining-oftalmoskop.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hozir.org/mogullar-bosqini-arafasida-xorazm-davlatida-siyosiy-vaziyat.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muhaz.org/---heqiqeten-sizin-veliniz-allahdr-ve-onun-resuludur-ve-iman-g.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ozir.org/vatanimiz-xalqlarining-ajnabiy-bosqinchilarga-qarshi-ozodlik-k.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hozir.org/test-topshiriqlari-v4.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hozir.org/ozbekiston-respublikasi-oliy-va-orta-maxsus-talim-vazirligi-al-v7.html" TargetMode="External"/><Relationship Id="rId2" Type="http://schemas.openxmlformats.org/officeDocument/2006/relationships/hyperlink" Target="http://hozir.org/olmas-umarbekov-1934-1994.html" TargetMode="External"/><Relationship Id="rId1" Type="http://schemas.openxmlformats.org/officeDocument/2006/relationships/slideLayout" Target="../slideLayouts/slideLayout2.xml"/><Relationship Id="rId4" Type="http://schemas.openxmlformats.org/officeDocument/2006/relationships/hyperlink" Target="http://hozir.org/banklarning-kapitallashuvini-yanada-oshirish-va-iqtisodiyotni.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2" Type="http://schemas.openxmlformats.org/officeDocument/2006/relationships/hyperlink" Target="http://hozir.org/qang-dovon-va-kushon-davlatlari.html"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hozir.org/ozbekistonda-internet-rivojlanishi-tarixi.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hozir.org/ispaniya-birinchi-jahon-urushida-betaraf-qoldi-bu-hol-unga-uru.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hozir.org/elastiklik-kuchlari.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muhaz.org/islohot-deb-ataladigan-kop-qirrali-va-ota-murakkab-jarayon-ijt.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hozir.org/umumiy-harbiy-majburiyat-va-harbiy-xizmat.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Прямоугольник 6"/>
          <p:cNvSpPr>
            <a:spLocks noChangeArrowheads="1"/>
          </p:cNvSpPr>
          <p:nvPr/>
        </p:nvSpPr>
        <p:spPr bwMode="auto">
          <a:xfrm>
            <a:off x="592138" y="1268413"/>
            <a:ext cx="77866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80000"/>
              </a:lnSpc>
              <a:spcBef>
                <a:spcPct val="0"/>
              </a:spcBef>
              <a:buFontTx/>
              <a:buNone/>
            </a:pPr>
            <a:r>
              <a:rPr lang="en-US" altLang="ru-RU" sz="4000" b="1" i="1">
                <a:solidFill>
                  <a:srgbClr val="C00000"/>
                </a:solidFill>
                <a:latin typeface="Times New Roman" pitchFamily="18" charset="0"/>
                <a:cs typeface="Times New Roman" pitchFamily="18" charset="0"/>
              </a:rPr>
              <a:t>30-mavzu: Chig‘atoy ulusi davrida Movarounnahrning siyosiy hayoti.</a:t>
            </a:r>
            <a:endParaRPr lang="ru-RU" altLang="ru-RU" sz="4000">
              <a:latin typeface="Times New Roman" pitchFamily="18" charset="0"/>
              <a:cs typeface="Times New Roman" pitchFamily="18" charset="0"/>
            </a:endParaRPr>
          </a:p>
        </p:txBody>
      </p:sp>
      <p:sp>
        <p:nvSpPr>
          <p:cNvPr id="2051" name="AutoShape 2088"/>
          <p:cNvSpPr>
            <a:spLocks noChangeArrowheads="1"/>
          </p:cNvSpPr>
          <p:nvPr/>
        </p:nvSpPr>
        <p:spPr bwMode="auto">
          <a:xfrm>
            <a:off x="500063" y="5229225"/>
            <a:ext cx="8072437" cy="914400"/>
          </a:xfrm>
          <a:prstGeom prst="flowChartProcess">
            <a:avLst/>
          </a:prstGeom>
          <a:blipFill dpi="0" rotWithShape="1">
            <a:blip r:embed="rId2">
              <a:alphaModFix amt="41000"/>
            </a:blip>
            <a:srcRect/>
            <a:tile tx="0" ty="0" sx="100000" sy="100000" flip="none" algn="tl"/>
          </a:blipFill>
          <a:ln w="9525">
            <a:solidFill>
              <a:srgbClr val="000000"/>
            </a:solidFill>
            <a:miter lim="800000"/>
            <a:headEnd/>
            <a:tailEnd/>
          </a:ln>
        </p:spPr>
        <p:txBody>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hangingPunct="1">
              <a:spcBef>
                <a:spcPct val="0"/>
              </a:spcBef>
              <a:buFontTx/>
              <a:buNone/>
            </a:pPr>
            <a:r>
              <a:rPr lang="en-US" altLang="ru-RU" sz="2800" b="1" i="1">
                <a:solidFill>
                  <a:srgbClr val="7030A0"/>
                </a:solidFill>
              </a:rPr>
              <a:t>Ma’ruzachi: B.S.Nazirov</a:t>
            </a:r>
            <a:endParaRPr lang="ru-RU" altLang="ru-RU" sz="2800" b="1" i="1">
              <a:solidFill>
                <a:srgbClr val="7030A0"/>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2"/>
          <p:cNvSpPr>
            <a:spLocks noGrp="1"/>
          </p:cNvSpPr>
          <p:nvPr>
            <p:ph type="title"/>
          </p:nvPr>
        </p:nvSpPr>
        <p:spPr/>
        <p:txBody>
          <a:bodyPr/>
          <a:lstStyle/>
          <a:p>
            <a:endParaRPr lang="ru-RU" altLang="ru-RU" smtClean="0"/>
          </a:p>
        </p:txBody>
      </p:sp>
      <p:pic>
        <p:nvPicPr>
          <p:cNvPr id="11267" name="Объект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085263" cy="685800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Содержимое 1"/>
          <p:cNvSpPr>
            <a:spLocks noGrp="1"/>
          </p:cNvSpPr>
          <p:nvPr>
            <p:ph idx="1"/>
          </p:nvPr>
        </p:nvSpPr>
        <p:spPr>
          <a:xfrm>
            <a:off x="323850" y="428625"/>
            <a:ext cx="8362950" cy="6072188"/>
          </a:xfrm>
        </p:spPr>
        <p:txBody>
          <a:bodyPr/>
          <a:lstStyle/>
          <a:p>
            <a:pPr algn="just"/>
            <a:r>
              <a:rPr lang="ru-RU" altLang="ru-RU" sz="3000" smtClean="0">
                <a:latin typeface="Times New Roman" pitchFamily="18" charset="0"/>
                <a:cs typeface="Times New Roman" pitchFamily="18" charset="0"/>
              </a:rPr>
              <a:t>Shunday qilib, Chingizxon avlodlari o'rtasidagi meros taqsimlanishi natijasida </a:t>
            </a:r>
            <a:r>
              <a:rPr lang="ru-RU" altLang="ru-RU" sz="3000" smtClean="0">
                <a:solidFill>
                  <a:srgbClr val="FF0000"/>
                </a:solidFill>
                <a:latin typeface="Times New Roman" pitchFamily="18" charset="0"/>
                <a:cs typeface="Times New Roman" pitchFamily="18" charset="0"/>
              </a:rPr>
              <a:t>Movarounnahr, Sharqiy Turkiston va Yettisuv o'lkalari</a:t>
            </a:r>
            <a:r>
              <a:rPr lang="ru-RU" altLang="ru-RU" sz="3000" smtClean="0">
                <a:latin typeface="Times New Roman" pitchFamily="18" charset="0"/>
                <a:cs typeface="Times New Roman" pitchFamily="18" charset="0"/>
              </a:rPr>
              <a:t> Chig'atoy va uning vorislariga o'tib, u </a:t>
            </a:r>
            <a:r>
              <a:rPr lang="ru-RU" altLang="ru-RU" sz="3000" smtClean="0">
                <a:solidFill>
                  <a:srgbClr val="FF0000"/>
                </a:solidFill>
                <a:latin typeface="Times New Roman" pitchFamily="18" charset="0"/>
                <a:cs typeface="Times New Roman" pitchFamily="18" charset="0"/>
              </a:rPr>
              <a:t>Chig'atoy ulusi </a:t>
            </a:r>
            <a:r>
              <a:rPr lang="ru-RU" altLang="ru-RU" sz="3000" smtClean="0">
                <a:latin typeface="Times New Roman" pitchFamily="18" charset="0"/>
                <a:cs typeface="Times New Roman" pitchFamily="18" charset="0"/>
              </a:rPr>
              <a:t>nomi bilan atala boshlandi. Endilikda Mo'g'ul hukmdorlari</a:t>
            </a:r>
            <a:r>
              <a:rPr lang="en-US" altLang="ru-RU" sz="3000" smtClean="0">
                <a:latin typeface="Times New Roman" pitchFamily="18" charset="0"/>
                <a:cs typeface="Times New Roman" pitchFamily="18" charset="0"/>
              </a:rPr>
              <a:t> </a:t>
            </a:r>
            <a:r>
              <a:rPr lang="ru-RU" altLang="ru-RU" sz="3000" smtClean="0">
                <a:latin typeface="Times New Roman" pitchFamily="18" charset="0"/>
                <a:cs typeface="Times New Roman" pitchFamily="18" charset="0"/>
              </a:rPr>
              <a:t>Movarounnahr o'lkasini </a:t>
            </a:r>
            <a:r>
              <a:rPr lang="ru-RU" altLang="ru-RU" sz="3000" smtClean="0">
                <a:latin typeface="Times New Roman" pitchFamily="18" charset="0"/>
                <a:cs typeface="Times New Roman" pitchFamily="18" charset="0"/>
                <a:hlinkClick r:id="rId2"/>
              </a:rPr>
              <a:t>boshqarishga kirishar ekanlar</a:t>
            </a:r>
            <a:r>
              <a:rPr lang="ru-RU" altLang="ru-RU" sz="3000" smtClean="0">
                <a:latin typeface="Times New Roman" pitchFamily="18" charset="0"/>
                <a:cs typeface="Times New Roman" pitchFamily="18" charset="0"/>
              </a:rPr>
              <a:t>, ular qanday qilib bo'lmasin, uning xalqini yanada itoatda tutish, bu yerdan mo'g'ul zodagonlari uchun ko'proq soliq va o'lponlar undirish, qo'shimcha majburiyatlar yuklash harakatida bo'ladilar.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Содержимое 1"/>
          <p:cNvSpPr>
            <a:spLocks noGrp="1"/>
          </p:cNvSpPr>
          <p:nvPr>
            <p:ph idx="1"/>
          </p:nvPr>
        </p:nvSpPr>
        <p:spPr>
          <a:xfrm>
            <a:off x="357188" y="214313"/>
            <a:ext cx="8429625" cy="6643687"/>
          </a:xfrm>
        </p:spPr>
        <p:txBody>
          <a:bodyPr/>
          <a:lstStyle/>
          <a:p>
            <a:r>
              <a:rPr lang="ru-RU" altLang="ru-RU" sz="2500" b="1" smtClean="0">
                <a:latin typeface="Times New Roman" pitchFamily="18" charset="0"/>
                <a:cs typeface="Times New Roman" pitchFamily="18" charset="0"/>
              </a:rPr>
              <a:t>Chigʻatoylar sulolasi</a:t>
            </a:r>
            <a:endParaRPr lang="ru-RU" altLang="ru-RU" sz="2500" smtClean="0">
              <a:latin typeface="Times New Roman" pitchFamily="18" charset="0"/>
              <a:cs typeface="Times New Roman" pitchFamily="18" charset="0"/>
            </a:endParaRPr>
          </a:p>
          <a:p>
            <a:r>
              <a:rPr lang="ru-RU" altLang="ru-RU" sz="2500" b="1" smtClean="0">
                <a:latin typeface="Times New Roman" pitchFamily="18" charset="0"/>
                <a:cs typeface="Times New Roman" pitchFamily="18" charset="0"/>
              </a:rPr>
              <a:t>1227–1346</a:t>
            </a:r>
            <a:endParaRPr lang="ru-RU" altLang="ru-RU" sz="2500" smtClean="0">
              <a:latin typeface="Times New Roman" pitchFamily="18" charset="0"/>
              <a:cs typeface="Times New Roman" pitchFamily="18" charset="0"/>
            </a:endParaRPr>
          </a:p>
          <a:p>
            <a:r>
              <a:rPr lang="ru-RU" altLang="ru-RU" sz="2500" smtClean="0">
                <a:latin typeface="Times New Roman" pitchFamily="18" charset="0"/>
                <a:cs typeface="Times New Roman" pitchFamily="18" charset="0"/>
                <a:hlinkClick r:id="rId2" tooltip="Chigʻatoy"/>
              </a:rPr>
              <a:t>Chigʻatoy</a:t>
            </a:r>
            <a:r>
              <a:rPr lang="ru-RU" altLang="ru-RU" sz="2500" smtClean="0">
                <a:latin typeface="Times New Roman" pitchFamily="18" charset="0"/>
                <a:cs typeface="Times New Roman" pitchFamily="18" charset="0"/>
              </a:rPr>
              <a:t> (1227–1242)</a:t>
            </a:r>
          </a:p>
          <a:p>
            <a:r>
              <a:rPr lang="ru-RU" altLang="ru-RU" sz="2500" smtClean="0">
                <a:latin typeface="Times New Roman" pitchFamily="18" charset="0"/>
                <a:cs typeface="Times New Roman" pitchFamily="18" charset="0"/>
                <a:hlinkClick r:id="rId3" tooltip="Kara-xulagu (Chigʻatoy)"/>
              </a:rPr>
              <a:t>Kara-xulagu</a:t>
            </a:r>
            <a:r>
              <a:rPr lang="ru-RU" altLang="ru-RU" sz="2500" smtClean="0">
                <a:latin typeface="Times New Roman" pitchFamily="18" charset="0"/>
                <a:cs typeface="Times New Roman" pitchFamily="18" charset="0"/>
              </a:rPr>
              <a:t> (1242–1247)</a:t>
            </a:r>
          </a:p>
          <a:p>
            <a:r>
              <a:rPr lang="ru-RU" altLang="ru-RU" sz="2500" smtClean="0">
                <a:latin typeface="Times New Roman" pitchFamily="18" charset="0"/>
                <a:cs typeface="Times New Roman" pitchFamily="18" charset="0"/>
                <a:hlinkClick r:id="rId4" tooltip="Esu-Monke (Chigʻatoy)"/>
              </a:rPr>
              <a:t>Esu-Monke</a:t>
            </a:r>
            <a:r>
              <a:rPr lang="ru-RU" altLang="ru-RU" sz="2500" smtClean="0">
                <a:latin typeface="Times New Roman" pitchFamily="18" charset="0"/>
                <a:cs typeface="Times New Roman" pitchFamily="18" charset="0"/>
              </a:rPr>
              <a:t> (1247–1251)</a:t>
            </a:r>
          </a:p>
          <a:p>
            <a:r>
              <a:rPr lang="ru-RU" altLang="ru-RU" sz="2500" smtClean="0">
                <a:latin typeface="Times New Roman" pitchFamily="18" charset="0"/>
                <a:cs typeface="Times New Roman" pitchFamily="18" charset="0"/>
                <a:hlinkClick r:id="rId3" tooltip="Kara-xulagu (Chigʻatoy)"/>
              </a:rPr>
              <a:t>Kara-xulagu</a:t>
            </a:r>
            <a:r>
              <a:rPr lang="ru-RU" altLang="ru-RU" sz="2500" smtClean="0">
                <a:latin typeface="Times New Roman" pitchFamily="18" charset="0"/>
                <a:cs typeface="Times New Roman" pitchFamily="18" charset="0"/>
              </a:rPr>
              <a:t> (1252)</a:t>
            </a:r>
          </a:p>
          <a:p>
            <a:r>
              <a:rPr lang="ru-RU" altLang="ru-RU" sz="2500" smtClean="0">
                <a:latin typeface="Times New Roman" pitchFamily="18" charset="0"/>
                <a:cs typeface="Times New Roman" pitchFamily="18" charset="0"/>
                <a:hlinkClick r:id="rId5" tooltip="Ergene-xatun (Chigʻatoy)"/>
              </a:rPr>
              <a:t>Ergene-xatun</a:t>
            </a:r>
            <a:r>
              <a:rPr lang="ru-RU" altLang="ru-RU" sz="2500" smtClean="0">
                <a:latin typeface="Times New Roman" pitchFamily="18" charset="0"/>
                <a:cs typeface="Times New Roman" pitchFamily="18" charset="0"/>
              </a:rPr>
              <a:t> (1252–1260)</a:t>
            </a:r>
          </a:p>
          <a:p>
            <a:r>
              <a:rPr lang="ru-RU" altLang="ru-RU" sz="2500" smtClean="0">
                <a:latin typeface="Times New Roman" pitchFamily="18" charset="0"/>
                <a:cs typeface="Times New Roman" pitchFamily="18" charset="0"/>
              </a:rPr>
              <a:t>Algu (1260–1266)</a:t>
            </a:r>
          </a:p>
          <a:p>
            <a:r>
              <a:rPr lang="ru-RU" altLang="ru-RU" sz="2500" smtClean="0">
                <a:latin typeface="Times New Roman" pitchFamily="18" charset="0"/>
                <a:cs typeface="Times New Roman" pitchFamily="18" charset="0"/>
                <a:hlinkClick r:id="rId6" tooltip="Mubarak-shoh (Chigʻatoy)"/>
              </a:rPr>
              <a:t>Mubarak-shoh</a:t>
            </a:r>
            <a:r>
              <a:rPr lang="ru-RU" altLang="ru-RU" sz="2500" smtClean="0">
                <a:latin typeface="Times New Roman" pitchFamily="18" charset="0"/>
                <a:cs typeface="Times New Roman" pitchFamily="18" charset="0"/>
              </a:rPr>
              <a:t> (1266)</a:t>
            </a:r>
          </a:p>
          <a:p>
            <a:r>
              <a:rPr lang="ru-RU" altLang="ru-RU" sz="2500" smtClean="0">
                <a:latin typeface="Times New Roman" pitchFamily="18" charset="0"/>
                <a:cs typeface="Times New Roman" pitchFamily="18" charset="0"/>
                <a:hlinkClick r:id="rId7"/>
              </a:rPr>
              <a:t>Gilsaddin Barak</a:t>
            </a:r>
            <a:r>
              <a:rPr lang="ru-RU" altLang="ru-RU" sz="2500" smtClean="0">
                <a:latin typeface="Times New Roman" pitchFamily="18" charset="0"/>
                <a:cs typeface="Times New Roman" pitchFamily="18" charset="0"/>
              </a:rPr>
              <a:t> (1266–1270)</a:t>
            </a:r>
          </a:p>
          <a:p>
            <a:r>
              <a:rPr lang="ru-RU" altLang="ru-RU" sz="2500" smtClean="0">
                <a:latin typeface="Times New Roman" pitchFamily="18" charset="0"/>
                <a:cs typeface="Times New Roman" pitchFamily="18" charset="0"/>
                <a:hlinkClick r:id="rId8" tooltip="Nigubey-ogul (Chigʻatoy)"/>
              </a:rPr>
              <a:t>Nigubey-ogul</a:t>
            </a:r>
            <a:r>
              <a:rPr lang="ru-RU" altLang="ru-RU" sz="2500" smtClean="0">
                <a:latin typeface="Times New Roman" pitchFamily="18" charset="0"/>
                <a:cs typeface="Times New Roman" pitchFamily="18" charset="0"/>
              </a:rPr>
              <a:t>(1270–1271/2)</a:t>
            </a:r>
          </a:p>
          <a:p>
            <a:r>
              <a:rPr lang="ru-RU" altLang="ru-RU" sz="2500" smtClean="0">
                <a:latin typeface="Times New Roman" pitchFamily="18" charset="0"/>
                <a:cs typeface="Times New Roman" pitchFamily="18" charset="0"/>
                <a:hlinkClick r:id="rId9" tooltip="Buga-Temur (Chigʻatoy)"/>
              </a:rPr>
              <a:t>Buga-Temur</a:t>
            </a:r>
            <a:r>
              <a:rPr lang="ru-RU" altLang="ru-RU" sz="2500" smtClean="0">
                <a:latin typeface="Times New Roman" pitchFamily="18" charset="0"/>
                <a:cs typeface="Times New Roman" pitchFamily="18" charset="0"/>
              </a:rPr>
              <a:t> (1271/2–1274)</a:t>
            </a:r>
          </a:p>
          <a:p>
            <a:r>
              <a:rPr lang="ru-RU" altLang="ru-RU" sz="2500" smtClean="0">
                <a:latin typeface="Times New Roman" pitchFamily="18" charset="0"/>
                <a:cs typeface="Times New Roman" pitchFamily="18" charset="0"/>
                <a:hlinkClick r:id="rId10" tooltip="Xaydu (Chigʻatoy)"/>
              </a:rPr>
              <a:t>Xaydu</a:t>
            </a:r>
            <a:r>
              <a:rPr lang="ru-RU" altLang="ru-RU" sz="2500" smtClean="0">
                <a:latin typeface="Times New Roman" pitchFamily="18" charset="0"/>
                <a:cs typeface="Times New Roman" pitchFamily="18" charset="0"/>
              </a:rPr>
              <a:t> (1274–1282)</a:t>
            </a:r>
          </a:p>
          <a:p>
            <a:r>
              <a:rPr lang="ru-RU" altLang="ru-RU" sz="2500" smtClean="0">
                <a:latin typeface="Times New Roman" pitchFamily="18" charset="0"/>
                <a:cs typeface="Times New Roman" pitchFamily="18" charset="0"/>
                <a:hlinkClick r:id="rId11" tooltip="Duva (Chigʻatoy)"/>
              </a:rPr>
              <a:t>Duva</a:t>
            </a:r>
            <a:r>
              <a:rPr lang="ru-RU" altLang="ru-RU" sz="2500" smtClean="0">
                <a:latin typeface="Times New Roman" pitchFamily="18" charset="0"/>
                <a:cs typeface="Times New Roman" pitchFamily="18" charset="0"/>
              </a:rPr>
              <a:t> (1282–1307)</a:t>
            </a:r>
          </a:p>
          <a:p>
            <a:endParaRPr lang="ru-RU" altLang="ru-RU" sz="25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285750"/>
            <a:ext cx="8229600" cy="5721350"/>
          </a:xfrm>
        </p:spPr>
        <p:txBody>
          <a:bodyPr>
            <a:normAutofit fontScale="77500" lnSpcReduction="20000"/>
          </a:bodyPr>
          <a:lstStyle/>
          <a:p>
            <a:pPr>
              <a:defRPr/>
            </a:pPr>
            <a:r>
              <a:rPr lang="ru-RU" dirty="0" err="1" smtClean="0">
                <a:hlinkClick r:id="rId2" tooltip="Kunchjok (Chigʻatoy)"/>
              </a:rPr>
              <a:t>Kunchjok</a:t>
            </a:r>
            <a:r>
              <a:rPr lang="ru-RU" dirty="0" smtClean="0"/>
              <a:t> (1307–1308)</a:t>
            </a:r>
          </a:p>
          <a:p>
            <a:pPr>
              <a:defRPr/>
            </a:pPr>
            <a:r>
              <a:rPr lang="ru-RU" dirty="0" err="1" smtClean="0">
                <a:hlinkClick r:id="rId3"/>
              </a:rPr>
              <a:t>Taliku</a:t>
            </a:r>
            <a:r>
              <a:rPr lang="ru-RU" dirty="0" smtClean="0">
                <a:hlinkClick r:id="rId3"/>
              </a:rPr>
              <a:t> </a:t>
            </a:r>
            <a:r>
              <a:rPr lang="ru-RU" dirty="0" err="1" smtClean="0">
                <a:hlinkClick r:id="rId3"/>
              </a:rPr>
              <a:t>Xizr</a:t>
            </a:r>
            <a:r>
              <a:rPr lang="ru-RU" dirty="0" smtClean="0"/>
              <a:t> (1308–1309)</a:t>
            </a:r>
          </a:p>
          <a:p>
            <a:pPr>
              <a:defRPr/>
            </a:pPr>
            <a:r>
              <a:rPr lang="ru-RU" dirty="0" err="1" smtClean="0">
                <a:hlinkClick r:id="rId4"/>
              </a:rPr>
              <a:t>Kebek</a:t>
            </a:r>
            <a:r>
              <a:rPr lang="ru-RU" dirty="0" smtClean="0"/>
              <a:t> (1309)</a:t>
            </a:r>
          </a:p>
          <a:p>
            <a:pPr>
              <a:defRPr/>
            </a:pPr>
            <a:r>
              <a:rPr lang="ru-RU" dirty="0" err="1" smtClean="0">
                <a:hlinkClick r:id="rId5" tooltip="Esenbuga (Chigʻatoy)"/>
              </a:rPr>
              <a:t>Esenbuga</a:t>
            </a:r>
            <a:r>
              <a:rPr lang="ru-RU" dirty="0" smtClean="0"/>
              <a:t> (1309–1318)</a:t>
            </a:r>
          </a:p>
          <a:p>
            <a:pPr>
              <a:defRPr/>
            </a:pPr>
            <a:r>
              <a:rPr lang="ru-RU" dirty="0" err="1" smtClean="0">
                <a:hlinkClick r:id="rId4" tooltip="Kebek (Chigʻatoy)"/>
              </a:rPr>
              <a:t>Kebek</a:t>
            </a:r>
            <a:r>
              <a:rPr lang="ru-RU" dirty="0" smtClean="0"/>
              <a:t> (1318–1325)</a:t>
            </a:r>
          </a:p>
          <a:p>
            <a:pPr>
              <a:defRPr/>
            </a:pPr>
            <a:r>
              <a:rPr lang="ru-RU" dirty="0" err="1" smtClean="0">
                <a:hlinkClick r:id="rId6" tooltip="Elchigedey (Chigʻatoy)"/>
              </a:rPr>
              <a:t>Elchigedey</a:t>
            </a:r>
            <a:r>
              <a:rPr lang="ru-RU" dirty="0" smtClean="0"/>
              <a:t>(1326)</a:t>
            </a:r>
          </a:p>
          <a:p>
            <a:pPr>
              <a:defRPr/>
            </a:pPr>
            <a:r>
              <a:rPr lang="ru-RU" dirty="0" err="1" smtClean="0">
                <a:hlinkClick r:id="rId7" tooltip="Duva-Temur (Chigʻatoy)"/>
              </a:rPr>
              <a:t>Duva-Temur</a:t>
            </a:r>
            <a:r>
              <a:rPr lang="ru-RU" dirty="0" smtClean="0"/>
              <a:t> (1326)</a:t>
            </a:r>
          </a:p>
          <a:p>
            <a:pPr>
              <a:defRPr/>
            </a:pPr>
            <a:r>
              <a:rPr lang="ru-RU" dirty="0" err="1" smtClean="0">
                <a:hlinkClick r:id="rId8" tooltip="Aladdin Tarmashirin (Chigʻatoy)"/>
              </a:rPr>
              <a:t>Aladdin</a:t>
            </a:r>
            <a:r>
              <a:rPr lang="ru-RU" dirty="0" smtClean="0">
                <a:hlinkClick r:id="rId8" tooltip="Aladdin Tarmashirin (Chigʻatoy)"/>
              </a:rPr>
              <a:t> </a:t>
            </a:r>
            <a:r>
              <a:rPr lang="ru-RU" dirty="0" err="1" smtClean="0">
                <a:hlinkClick r:id="rId8" tooltip="Aladdin Tarmashirin (Chigʻatoy)"/>
              </a:rPr>
              <a:t>Tarmashirin</a:t>
            </a:r>
            <a:r>
              <a:rPr lang="ru-RU" dirty="0" smtClean="0"/>
              <a:t> (1326–1334)</a:t>
            </a:r>
          </a:p>
          <a:p>
            <a:pPr>
              <a:defRPr/>
            </a:pPr>
            <a:r>
              <a:rPr lang="ru-RU" dirty="0" err="1" smtClean="0">
                <a:hlinkClick r:id="rId9" tooltip="Buzan (Chigʻatoy)"/>
              </a:rPr>
              <a:t>Buzan</a:t>
            </a:r>
            <a:r>
              <a:rPr lang="ru-RU" dirty="0" smtClean="0"/>
              <a:t> (1334)</a:t>
            </a:r>
          </a:p>
          <a:p>
            <a:pPr>
              <a:defRPr/>
            </a:pPr>
            <a:r>
              <a:rPr lang="ru-RU" dirty="0" err="1" smtClean="0">
                <a:hlinkClick r:id="rId10" tooltip="Djenkshi (Chigʻatoy)"/>
              </a:rPr>
              <a:t>Djenkshi</a:t>
            </a:r>
            <a:r>
              <a:rPr lang="ru-RU" dirty="0" smtClean="0"/>
              <a:t> (1334–1338)</a:t>
            </a:r>
          </a:p>
          <a:p>
            <a:pPr>
              <a:defRPr/>
            </a:pPr>
            <a:r>
              <a:rPr lang="ru-RU" dirty="0" err="1" smtClean="0">
                <a:hlinkClick r:id="rId11" tooltip="Enus-Temur (Chigʻatoy)"/>
              </a:rPr>
              <a:t>Enus-Temur</a:t>
            </a:r>
            <a:r>
              <a:rPr lang="ru-RU" dirty="0" smtClean="0"/>
              <a:t> (1338–1339)</a:t>
            </a:r>
          </a:p>
          <a:p>
            <a:pPr>
              <a:defRPr/>
            </a:pPr>
            <a:r>
              <a:rPr lang="ru-RU" dirty="0" err="1" smtClean="0">
                <a:hlinkClick r:id="rId12" tooltip="Ali-sulton (Chigʻatoy)"/>
              </a:rPr>
              <a:t>Ali-sulton</a:t>
            </a:r>
            <a:r>
              <a:rPr lang="ru-RU" dirty="0" smtClean="0"/>
              <a:t> (1339–1345)</a:t>
            </a:r>
          </a:p>
          <a:p>
            <a:pPr>
              <a:defRPr/>
            </a:pPr>
            <a:r>
              <a:rPr lang="ru-RU" dirty="0" err="1" smtClean="0">
                <a:hlinkClick r:id="rId13" tooltip="Mohammed (Chigʻatoy)"/>
              </a:rPr>
              <a:t>Mohammed</a:t>
            </a:r>
            <a:r>
              <a:rPr lang="ru-RU" dirty="0" smtClean="0"/>
              <a:t> (1345)</a:t>
            </a:r>
          </a:p>
          <a:p>
            <a:pPr>
              <a:defRPr/>
            </a:pPr>
            <a:r>
              <a:rPr lang="ru-RU" dirty="0" err="1" smtClean="0">
                <a:hlinkClick r:id="rId14" tooltip="Kazan (Chigʻatoy)"/>
              </a:rPr>
              <a:t>Kazan</a:t>
            </a:r>
            <a:r>
              <a:rPr lang="ru-RU" dirty="0" smtClean="0"/>
              <a:t> (1343/5–1346)</a:t>
            </a:r>
          </a:p>
          <a:p>
            <a:pPr>
              <a:defRPr/>
            </a:pPr>
            <a:endParaRPr lang="ru-RU"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2"/>
          <p:cNvSpPr>
            <a:spLocks noGrp="1"/>
          </p:cNvSpPr>
          <p:nvPr>
            <p:ph type="title"/>
          </p:nvPr>
        </p:nvSpPr>
        <p:spPr/>
        <p:txBody>
          <a:bodyPr/>
          <a:lstStyle/>
          <a:p>
            <a:endParaRPr lang="ru-RU" altLang="ru-RU" smtClean="0"/>
          </a:p>
        </p:txBody>
      </p:sp>
      <p:pic>
        <p:nvPicPr>
          <p:cNvPr id="15363" name="Содержимое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8657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Объект 2"/>
          <p:cNvSpPr>
            <a:spLocks noGrp="1"/>
          </p:cNvSpPr>
          <p:nvPr>
            <p:ph idx="1"/>
          </p:nvPr>
        </p:nvSpPr>
        <p:spPr>
          <a:xfrm>
            <a:off x="107950" y="476250"/>
            <a:ext cx="8643938" cy="5857875"/>
          </a:xfrm>
        </p:spPr>
        <p:txBody>
          <a:bodyPr/>
          <a:lstStyle/>
          <a:p>
            <a:pPr algn="just">
              <a:buFontTx/>
              <a:buNone/>
            </a:pPr>
            <a:r>
              <a:rPr lang="en-US" altLang="ru-RU" sz="3600" smtClean="0">
                <a:latin typeface="Times New Roman" pitchFamily="18" charset="0"/>
                <a:cs typeface="Times New Roman" pitchFamily="18" charset="0"/>
              </a:rPr>
              <a:t>    Movarounnahni idora etishda mahalliy amaldorlar xizmatidan ustamonlik bilan foydalandilar. Shu o'rinda Mahmud Yalavoch, Badriddin Amid, </a:t>
            </a:r>
            <a:r>
              <a:rPr lang="en-US" altLang="ru-RU" sz="3600" smtClean="0">
                <a:latin typeface="Times New Roman" pitchFamily="18" charset="0"/>
                <a:cs typeface="Times New Roman" pitchFamily="18" charset="0"/>
                <a:hlinkClick r:id="rId3"/>
              </a:rPr>
              <a:t>Hasan Xoja</a:t>
            </a:r>
            <a:r>
              <a:rPr lang="en-US" altLang="ru-RU" sz="3600" smtClean="0">
                <a:latin typeface="Times New Roman" pitchFamily="18" charset="0"/>
                <a:cs typeface="Times New Roman" pitchFamily="18" charset="0"/>
              </a:rPr>
              <a:t>, Ali Xoja, Yusuf O'troriy, Qutbiddin Xabash Amid singari mo'g'ul hukmdorlari bilan yaqindan hamkoriik qilgan mahalliy amaldorlar ismlarini keltirib o'tish joiz. </a:t>
            </a:r>
            <a:endParaRPr lang="ru-RU" altLang="ru-RU" sz="36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2"/>
          <p:cNvSpPr>
            <a:spLocks noGrp="1"/>
          </p:cNvSpPr>
          <p:nvPr>
            <p:ph type="title"/>
          </p:nvPr>
        </p:nvSpPr>
        <p:spPr/>
        <p:txBody>
          <a:bodyPr/>
          <a:lstStyle/>
          <a:p>
            <a:endParaRPr lang="ru-RU" altLang="ru-RU" smtClean="0"/>
          </a:p>
        </p:txBody>
      </p:sp>
      <p:pic>
        <p:nvPicPr>
          <p:cNvPr id="17411" name="Объект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85275" cy="6858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Содержимое 1"/>
          <p:cNvSpPr>
            <a:spLocks noGrp="1"/>
          </p:cNvSpPr>
          <p:nvPr>
            <p:ph idx="1"/>
          </p:nvPr>
        </p:nvSpPr>
        <p:spPr>
          <a:xfrm>
            <a:off x="179388" y="260350"/>
            <a:ext cx="8401050" cy="5214938"/>
          </a:xfrm>
        </p:spPr>
        <p:txBody>
          <a:bodyPr/>
          <a:lstStyle/>
          <a:p>
            <a:pPr algn="just"/>
            <a:r>
              <a:rPr lang="en-US" altLang="ru-RU" smtClean="0">
                <a:latin typeface="Times New Roman" pitchFamily="18" charset="0"/>
                <a:cs typeface="Times New Roman" pitchFamily="18" charset="0"/>
              </a:rPr>
              <a:t>Shu boisdan ham, Chig'atoy ulusi hukmdori Chig'atoy (1224-1242) davrida Movarounnahmi boshqarish mahalliy yirik savdogar, diplomat, sotqinlik evaziga mo'g'ullar ishonchini qozongan Mahmud Yalavochga berilgani tasodifiy emas.  U xoqon nomidan raiyatni boshqaradi. Uning qarorgohi (poytaxti) Xo'jand edi. </a:t>
            </a:r>
            <a:endParaRPr lang="ru-RU" altLang="ru-RU" sz="28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Содержимое 1"/>
          <p:cNvSpPr>
            <a:spLocks noGrp="1"/>
          </p:cNvSpPr>
          <p:nvPr>
            <p:ph idx="1"/>
          </p:nvPr>
        </p:nvSpPr>
        <p:spPr>
          <a:xfrm>
            <a:off x="457200" y="214313"/>
            <a:ext cx="8229600" cy="5929312"/>
          </a:xfrm>
        </p:spPr>
        <p:txBody>
          <a:bodyPr/>
          <a:lstStyle/>
          <a:p>
            <a:pPr algn="just"/>
            <a:r>
              <a:rPr lang="en-US" altLang="ru-RU" sz="3400" smtClean="0">
                <a:latin typeface="Times New Roman" pitchFamily="18" charset="0"/>
                <a:cs typeface="Times New Roman" pitchFamily="18" charset="0"/>
              </a:rPr>
              <a:t>   Mamlakatning, savdo yo`llarida joylashgan bekat - yomlarning xizmati va xarajati ham aholining bo`yniga yuklangan edi. </a:t>
            </a:r>
          </a:p>
          <a:p>
            <a:pPr algn="just"/>
            <a:r>
              <a:rPr lang="en-US" altLang="ru-RU" sz="3400" smtClean="0">
                <a:latin typeface="Times New Roman" pitchFamily="18" charset="0"/>
                <a:cs typeface="Times New Roman" pitchFamily="18" charset="0"/>
              </a:rPr>
              <a:t>Davlat topshirig`i bilan qatnaydigan </a:t>
            </a:r>
            <a:r>
              <a:rPr lang="en-US" altLang="ru-RU" sz="3400" u="sng" smtClean="0">
                <a:latin typeface="Times New Roman" pitchFamily="18" charset="0"/>
                <a:cs typeface="Times New Roman" pitchFamily="18" charset="0"/>
                <a:hlinkClick r:id="rId2"/>
              </a:rPr>
              <a:t>son-sanoqsiz elchilar</a:t>
            </a:r>
            <a:r>
              <a:rPr lang="en-US" altLang="ru-RU" sz="3400" smtClean="0">
                <a:latin typeface="Times New Roman" pitchFamily="18" charset="0"/>
                <a:cs typeface="Times New Roman" pitchFamily="18" charset="0"/>
              </a:rPr>
              <a:t>, choparlar va xabarchilarga bekatlarda mahalliy aholi xizmat qilishga, ularga otulov, oziq-ovqat, yem-xashak va boshqa kerakli buyumlarni topib berishga majbur edi.</a:t>
            </a:r>
            <a:endParaRPr lang="ru-RU" altLang="ru-RU" sz="34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Содержимое 1"/>
          <p:cNvSpPr>
            <a:spLocks noGrp="1"/>
          </p:cNvSpPr>
          <p:nvPr>
            <p:ph idx="1"/>
          </p:nvPr>
        </p:nvSpPr>
        <p:spPr>
          <a:xfrm>
            <a:off x="457200" y="500063"/>
            <a:ext cx="8229600" cy="6000750"/>
          </a:xfrm>
        </p:spPr>
        <p:txBody>
          <a:bodyPr/>
          <a:lstStyle/>
          <a:p>
            <a:pPr algn="just"/>
            <a:r>
              <a:rPr lang="en-US" altLang="ru-RU" sz="3600" smtClean="0"/>
              <a:t>Zo`rlik, jabr-zulmning nihoyatda 'kuchayishi, xilma-xil majburiy to`lov va yig`imlaming haddan tashqari ko`pligi mehnatkash ommaning tinkasini quritgan edi. </a:t>
            </a:r>
            <a:r>
              <a:rPr lang="ru-RU" altLang="ru-RU" sz="3600" u="sng" smtClean="0">
                <a:hlinkClick r:id="rId2"/>
              </a:rPr>
              <a:t>Bunday ahvol</a:t>
            </a:r>
            <a:r>
              <a:rPr lang="ru-RU" altLang="ru-RU" sz="3600" smtClean="0"/>
              <a:t>, shubhasiz, mo`g`ullarga nisbatan norozilikni oshirib, istilochilar istibdodiga qarshi xalqning bosh ko`tarishiga olib keldi.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Прямоугольник 6"/>
          <p:cNvSpPr>
            <a:spLocks noChangeArrowheads="1"/>
          </p:cNvSpPr>
          <p:nvPr/>
        </p:nvSpPr>
        <p:spPr bwMode="auto">
          <a:xfrm>
            <a:off x="360363" y="188913"/>
            <a:ext cx="8424862"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0"/>
              </a:spcBef>
              <a:buFontTx/>
              <a:buNone/>
              <a:defRPr/>
            </a:pPr>
            <a:r>
              <a:rPr lang="uz-Cyrl-UZ" altLang="ru-RU" sz="3600" b="1" dirty="0" smtClean="0">
                <a:solidFill>
                  <a:srgbClr val="C00000"/>
                </a:solidFill>
                <a:latin typeface="Times New Roman" pitchFamily="18" charset="0"/>
                <a:cs typeface="Times New Roman" pitchFamily="18" charset="0"/>
              </a:rPr>
              <a:t>Reja:</a:t>
            </a:r>
            <a:endParaRPr lang="ru-RU" altLang="ru-RU" sz="3600" b="1" dirty="0" smtClean="0">
              <a:solidFill>
                <a:srgbClr val="C00000"/>
              </a:solidFill>
              <a:latin typeface="Times New Roman" pitchFamily="18" charset="0"/>
              <a:cs typeface="Times New Roman" pitchFamily="18" charset="0"/>
            </a:endParaRP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Chingizxon</a:t>
            </a:r>
            <a:r>
              <a:rPr lang="en-US" altLang="ru-RU" sz="3600" b="1" i="1" dirty="0" smtClean="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tomonidan</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bosib</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olingan</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hududlarning</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o‘z</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o‘g‘illariga</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bo‘lib</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berishi</a:t>
            </a:r>
            <a:r>
              <a:rPr lang="en-US" altLang="ru-RU" sz="3600" b="1" i="1" dirty="0">
                <a:solidFill>
                  <a:srgbClr val="0000FF"/>
                </a:solidFill>
                <a:latin typeface="Times New Roman" pitchFamily="18" charset="0"/>
                <a:cs typeface="Times New Roman" pitchFamily="18" charset="0"/>
              </a:rPr>
              <a:t>. </a:t>
            </a: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Chig‘atoy</a:t>
            </a:r>
            <a:r>
              <a:rPr lang="en-US" altLang="ru-RU" sz="3600" b="1" i="1" dirty="0" smtClean="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ulusi</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va</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uning</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boshqaruv</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tizimi</a:t>
            </a:r>
            <a:r>
              <a:rPr lang="en-US" altLang="ru-RU" sz="3600" b="1" i="1" dirty="0">
                <a:solidFill>
                  <a:srgbClr val="0000FF"/>
                </a:solidFill>
                <a:latin typeface="Times New Roman" pitchFamily="18" charset="0"/>
                <a:cs typeface="Times New Roman" pitchFamily="18" charset="0"/>
              </a:rPr>
              <a:t>.  </a:t>
            </a: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Chig‘atoy</a:t>
            </a:r>
            <a:r>
              <a:rPr lang="en-US" altLang="ru-RU" sz="3600" b="1" i="1" dirty="0" smtClean="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ulusida</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ijtimoiy</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hayot</a:t>
            </a:r>
            <a:r>
              <a:rPr lang="en-US" altLang="ru-RU" sz="3600" b="1" i="1" dirty="0">
                <a:solidFill>
                  <a:srgbClr val="0000FF"/>
                </a:solidFill>
                <a:latin typeface="Times New Roman" pitchFamily="18" charset="0"/>
                <a:cs typeface="Times New Roman" pitchFamily="18" charset="0"/>
              </a:rPr>
              <a:t>.  </a:t>
            </a:r>
          </a:p>
          <a:p>
            <a:pPr marL="514350" indent="-514350" algn="just">
              <a:spcBef>
                <a:spcPct val="0"/>
              </a:spcBef>
              <a:buFontTx/>
              <a:buAutoNum type="arabicPeriod"/>
              <a:defRPr/>
            </a:pPr>
            <a:r>
              <a:rPr lang="en-US" altLang="ru-RU" sz="3600" b="1" i="1" dirty="0" smtClean="0">
                <a:solidFill>
                  <a:srgbClr val="0000FF"/>
                </a:solidFill>
                <a:latin typeface="Times New Roman" pitchFamily="18" charset="0"/>
                <a:cs typeface="Times New Roman" pitchFamily="18" charset="0"/>
              </a:rPr>
              <a:t>Mahmud </a:t>
            </a:r>
            <a:r>
              <a:rPr lang="en-US" altLang="ru-RU" sz="3600" b="1" i="1" dirty="0" err="1">
                <a:solidFill>
                  <a:srgbClr val="0000FF"/>
                </a:solidFill>
                <a:latin typeface="Times New Roman" pitchFamily="18" charset="0"/>
                <a:cs typeface="Times New Roman" pitchFamily="18" charset="0"/>
              </a:rPr>
              <a:t>Tarobiy</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qo‘zg‘oloni</a:t>
            </a:r>
            <a:r>
              <a:rPr lang="en-US" altLang="ru-RU" sz="3600" b="1" i="1" dirty="0">
                <a:solidFill>
                  <a:srgbClr val="0000FF"/>
                </a:solidFill>
                <a:latin typeface="Times New Roman" pitchFamily="18" charset="0"/>
                <a:cs typeface="Times New Roman" pitchFamily="18" charset="0"/>
              </a:rPr>
              <a:t>  (1238). </a:t>
            </a: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Munkaxon</a:t>
            </a:r>
            <a:r>
              <a:rPr lang="en-US" altLang="ru-RU" sz="3600" b="1" i="1" dirty="0" smtClean="0">
                <a:solidFill>
                  <a:srgbClr val="0000FF"/>
                </a:solidFill>
                <a:latin typeface="Times New Roman" pitchFamily="18" charset="0"/>
                <a:cs typeface="Times New Roman" pitchFamily="18" charset="0"/>
              </a:rPr>
              <a:t>  </a:t>
            </a:r>
            <a:r>
              <a:rPr lang="en-US" altLang="ru-RU" sz="3600" b="1" i="1" dirty="0">
                <a:solidFill>
                  <a:srgbClr val="0000FF"/>
                </a:solidFill>
                <a:latin typeface="Times New Roman" pitchFamily="18" charset="0"/>
                <a:cs typeface="Times New Roman" pitchFamily="18" charset="0"/>
              </a:rPr>
              <a:t>(1251-1259)  </a:t>
            </a:r>
            <a:r>
              <a:rPr lang="en-US" altLang="ru-RU" sz="3600" b="1" i="1" dirty="0" err="1">
                <a:solidFill>
                  <a:srgbClr val="0000FF"/>
                </a:solidFill>
                <a:latin typeface="Times New Roman" pitchFamily="18" charset="0"/>
                <a:cs typeface="Times New Roman" pitchFamily="18" charset="0"/>
              </a:rPr>
              <a:t>davrida</a:t>
            </a:r>
            <a:r>
              <a:rPr lang="en-US" altLang="ru-RU" sz="3600" b="1" i="1" dirty="0">
                <a:solidFill>
                  <a:srgbClr val="0000FF"/>
                </a:solidFill>
                <a:latin typeface="Times New Roman" pitchFamily="18" charset="0"/>
                <a:cs typeface="Times New Roman" pitchFamily="18" charset="0"/>
              </a:rPr>
              <a:t>  </a:t>
            </a: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Kebekxonning</a:t>
            </a:r>
            <a:r>
              <a:rPr lang="en-US" altLang="ru-RU" sz="3600" b="1" i="1" dirty="0" smtClean="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islohotlari</a:t>
            </a:r>
            <a:endParaRPr lang="en-US" altLang="ru-RU" sz="3600" b="1" i="1" dirty="0">
              <a:solidFill>
                <a:srgbClr val="0000FF"/>
              </a:solidFill>
              <a:latin typeface="Times New Roman" pitchFamily="18" charset="0"/>
              <a:cs typeface="Times New Roman" pitchFamily="18" charset="0"/>
            </a:endParaRPr>
          </a:p>
          <a:p>
            <a:pPr marL="514350" indent="-514350" algn="just">
              <a:spcBef>
                <a:spcPct val="0"/>
              </a:spcBef>
              <a:buFontTx/>
              <a:buAutoNum type="arabicPeriod"/>
              <a:defRPr/>
            </a:pPr>
            <a:r>
              <a:rPr lang="en-US" altLang="ru-RU" sz="3600" b="1" i="1" dirty="0" err="1" smtClean="0">
                <a:solidFill>
                  <a:srgbClr val="0000FF"/>
                </a:solidFill>
                <a:latin typeface="Times New Roman" pitchFamily="18" charset="0"/>
                <a:cs typeface="Times New Roman" pitchFamily="18" charset="0"/>
              </a:rPr>
              <a:t>Chig‘atoy</a:t>
            </a:r>
            <a:r>
              <a:rPr lang="en-US" altLang="ru-RU" sz="3600" b="1" i="1" dirty="0" smtClean="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ulusining</a:t>
            </a:r>
            <a:r>
              <a:rPr lang="en-US" altLang="ru-RU" sz="3600" b="1" i="1" dirty="0">
                <a:solidFill>
                  <a:srgbClr val="0000FF"/>
                </a:solidFill>
                <a:latin typeface="Times New Roman" pitchFamily="18" charset="0"/>
                <a:cs typeface="Times New Roman" pitchFamily="18" charset="0"/>
              </a:rPr>
              <a:t> </a:t>
            </a:r>
            <a:r>
              <a:rPr lang="en-US" altLang="ru-RU" sz="3600" b="1" i="1" dirty="0" err="1">
                <a:solidFill>
                  <a:srgbClr val="0000FF"/>
                </a:solidFill>
                <a:latin typeface="Times New Roman" pitchFamily="18" charset="0"/>
                <a:cs typeface="Times New Roman" pitchFamily="18" charset="0"/>
              </a:rPr>
              <a:t>tugatilishi</a:t>
            </a:r>
            <a:r>
              <a:rPr lang="en-US" altLang="ru-RU" sz="3600" b="1" i="1" dirty="0">
                <a:solidFill>
                  <a:srgbClr val="0000FF"/>
                </a:solidFill>
                <a:latin typeface="Times New Roman" pitchFamily="18" charset="0"/>
                <a:cs typeface="Times New Roman" pitchFamily="18" charset="0"/>
              </a:rPr>
              <a:t>.</a:t>
            </a:r>
            <a:endParaRPr lang="en-US" altLang="ru-RU" sz="3600" b="1" i="1" dirty="0" smtClean="0">
              <a:solidFill>
                <a:srgbClr val="0000FF"/>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2"/>
          <p:cNvSpPr>
            <a:spLocks noGrp="1"/>
          </p:cNvSpPr>
          <p:nvPr>
            <p:ph type="title"/>
          </p:nvPr>
        </p:nvSpPr>
        <p:spPr/>
        <p:txBody>
          <a:bodyPr/>
          <a:lstStyle/>
          <a:p>
            <a:endParaRPr lang="ru-RU" altLang="ru-RU" smtClean="0"/>
          </a:p>
        </p:txBody>
      </p:sp>
      <p:pic>
        <p:nvPicPr>
          <p:cNvPr id="21507" name="Объект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Объект 2"/>
          <p:cNvSpPr>
            <a:spLocks noGrp="1"/>
          </p:cNvSpPr>
          <p:nvPr>
            <p:ph idx="1"/>
          </p:nvPr>
        </p:nvSpPr>
        <p:spPr>
          <a:xfrm>
            <a:off x="457200" y="285750"/>
            <a:ext cx="8329613" cy="6572250"/>
          </a:xfrm>
        </p:spPr>
        <p:txBody>
          <a:bodyPr/>
          <a:lstStyle/>
          <a:p>
            <a:pPr algn="just"/>
            <a:r>
              <a:rPr lang="en-US" altLang="ru-RU" sz="2800" smtClean="0"/>
              <a:t>1238— yilda Buxoro yaqinidagi Torob qishlog'ida boshlangan oddiy g'alvir yasovchi hunarmand Mahmud Torobiy boshchiligidagi xalq qo'zg'oloni shu tariqa yuz bergan edi. Kelgindi mo'g'ul zodagonlarining mahalliy yiiqori tabaqa vakillari bilan til biriktirib, bechorahol xalqni talab, boylik orttira-yotganligi, shohona </a:t>
            </a:r>
            <a:r>
              <a:rPr lang="en-US" altLang="ru-RU" sz="2800" smtClean="0">
                <a:hlinkClick r:id="rId2"/>
              </a:rPr>
              <a:t>aysh-u ishrat qurayotganligi</a:t>
            </a:r>
            <a:r>
              <a:rPr lang="en-US" altLang="ru-RU" sz="2800" smtClean="0"/>
              <a:t>, oddiy fuqaroning turmushi tobora nochorlashib borayotganligi Mahmud va uning maslakdoshlarini g'azabga keltiradi va qo'lga qurol olib, mo'g'ullar zulmini ag'darib tashlash uchun kurashga undaydi. </a:t>
            </a:r>
            <a:endParaRPr lang="ru-RU" altLang="ru-RU" sz="28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Содержимое 1"/>
          <p:cNvSpPr>
            <a:spLocks noGrp="1"/>
          </p:cNvSpPr>
          <p:nvPr>
            <p:ph idx="1"/>
          </p:nvPr>
        </p:nvSpPr>
        <p:spPr>
          <a:xfrm>
            <a:off x="457200" y="214313"/>
            <a:ext cx="8329613" cy="5435600"/>
          </a:xfrm>
        </p:spPr>
        <p:txBody>
          <a:bodyPr/>
          <a:lstStyle/>
          <a:p>
            <a:pPr algn="just"/>
            <a:r>
              <a:rPr lang="en-US" altLang="ru-RU" sz="3600" smtClean="0"/>
              <a:t>U Buxoro yaqinidagi Torob qishlog‘idan (hozirgi Jondor tumani hududida) bo‘lib, hunarmand oilasida dunyoga kelgan. Mahmud Torobiy g‘alvirchilik bilan shug‘ullangan, ayni paytda bemorlarni ko‘chiriq orqali davolaydigan tabib va duoxon ham bo‘lgan. U xalq o‘rtasida kuchli nufuzga ega, tasavvuf g‘oyalari bilan tanish shaxs edi. </a:t>
            </a:r>
            <a:endParaRPr lang="ru-RU" altLang="ru-RU" sz="36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Содержимое 1"/>
          <p:cNvSpPr>
            <a:spLocks noGrp="1"/>
          </p:cNvSpPr>
          <p:nvPr>
            <p:ph idx="1"/>
          </p:nvPr>
        </p:nvSpPr>
        <p:spPr>
          <a:xfrm>
            <a:off x="357188" y="285750"/>
            <a:ext cx="8329612" cy="6215063"/>
          </a:xfrm>
        </p:spPr>
        <p:txBody>
          <a:bodyPr/>
          <a:lstStyle/>
          <a:p>
            <a:pPr algn="just"/>
            <a:r>
              <a:rPr lang="en-US" altLang="ru-RU" sz="3000" smtClean="0"/>
              <a:t>Mahmud Torobiy atrofiga juda ko`p hunarmand va dehqonlardan iborat katta kuch to`planadi. Mahmud boshliq qo`zg`olonchilar Torobdan chiqib Buxoroga yo'1 oladilar. Bu yerda Torobiyning yaqin safdoshlaridan Shamsiddin Mahbubiy va shahar aholisi qo`zg`olonchilarga qo`shilib qo`liga qurol oladi. o`zlarining qadrdon shahar va qishloqlarini mo`g`ullardan va ularning hamtovoq xizmatchilari - mahalliy ma'murlardan ozod qilishga otlangan kishilardan kattagina lashkar to`planadi. </a:t>
            </a:r>
            <a:endParaRPr lang="ru-RU" altLang="ru-RU" sz="30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285750"/>
            <a:ext cx="8229600" cy="6215063"/>
          </a:xfrm>
        </p:spPr>
        <p:txBody>
          <a:bodyPr>
            <a:normAutofit lnSpcReduction="10000"/>
          </a:bodyPr>
          <a:lstStyle/>
          <a:p>
            <a:pPr algn="just">
              <a:defRPr/>
            </a:pPr>
            <a:r>
              <a:rPr lang="en-US" sz="3600" dirty="0" err="1" smtClean="0"/>
              <a:t>Buxoroda</a:t>
            </a:r>
            <a:r>
              <a:rPr lang="en-US" sz="3600" dirty="0" smtClean="0"/>
              <a:t> </a:t>
            </a:r>
            <a:r>
              <a:rPr lang="en-US" sz="3600" dirty="0" err="1" smtClean="0"/>
              <a:t>mo‘g‘ullarga</a:t>
            </a:r>
            <a:r>
              <a:rPr lang="en-US" sz="3600" dirty="0" smtClean="0"/>
              <a:t> </a:t>
            </a:r>
            <a:r>
              <a:rPr lang="en-US" sz="3600" dirty="0" err="1" smtClean="0"/>
              <a:t>qarshi</a:t>
            </a:r>
            <a:r>
              <a:rPr lang="en-US" sz="3600" dirty="0" smtClean="0"/>
              <a:t> </a:t>
            </a:r>
            <a:r>
              <a:rPr lang="en-US" sz="3600" dirty="0" err="1" smtClean="0"/>
              <a:t>boshlangan</a:t>
            </a:r>
            <a:r>
              <a:rPr lang="en-US" sz="3600" dirty="0" smtClean="0"/>
              <a:t> </a:t>
            </a:r>
            <a:r>
              <a:rPr lang="en-US" sz="3600" dirty="0" err="1" smtClean="0"/>
              <a:t>qo‘zg‘olonga</a:t>
            </a:r>
            <a:r>
              <a:rPr lang="en-US" sz="3600" dirty="0" smtClean="0"/>
              <a:t> </a:t>
            </a:r>
            <a:r>
              <a:rPr lang="en-US" sz="3600" dirty="0" err="1" smtClean="0"/>
              <a:t>mashhur</a:t>
            </a:r>
            <a:r>
              <a:rPr lang="en-US" sz="3600" dirty="0" smtClean="0"/>
              <a:t> </a:t>
            </a:r>
            <a:r>
              <a:rPr lang="en-US" sz="3600" dirty="0" err="1" smtClean="0"/>
              <a:t>ulamo</a:t>
            </a:r>
            <a:r>
              <a:rPr lang="en-US" sz="3600" dirty="0" smtClean="0"/>
              <a:t> </a:t>
            </a:r>
            <a:r>
              <a:rPr lang="en-US" sz="3600" dirty="0" err="1" smtClean="0"/>
              <a:t>Shamsuddin</a:t>
            </a:r>
            <a:r>
              <a:rPr lang="en-US" sz="3600" dirty="0" smtClean="0"/>
              <a:t> </a:t>
            </a:r>
            <a:r>
              <a:rPr lang="en-US" sz="3600" dirty="0" err="1" smtClean="0"/>
              <a:t>Mahbubiyning</a:t>
            </a:r>
            <a:r>
              <a:rPr lang="en-US" sz="3600" dirty="0" smtClean="0"/>
              <a:t> </a:t>
            </a:r>
            <a:r>
              <a:rPr lang="en-US" sz="3600" dirty="0" err="1" smtClean="0"/>
              <a:t>taklifi</a:t>
            </a:r>
            <a:r>
              <a:rPr lang="en-US" sz="3600" dirty="0" smtClean="0"/>
              <a:t> </a:t>
            </a:r>
            <a:r>
              <a:rPr lang="en-US" sz="3600" dirty="0" err="1" smtClean="0"/>
              <a:t>bilan</a:t>
            </a:r>
            <a:r>
              <a:rPr lang="en-US" sz="3600" dirty="0" smtClean="0"/>
              <a:t> </a:t>
            </a:r>
            <a:r>
              <a:rPr lang="en-US" sz="3600" dirty="0" err="1" smtClean="0"/>
              <a:t>rahbarlik</a:t>
            </a:r>
            <a:r>
              <a:rPr lang="en-US" sz="3600" dirty="0" smtClean="0"/>
              <a:t> </a:t>
            </a:r>
            <a:r>
              <a:rPr lang="en-US" sz="3600" dirty="0" err="1" smtClean="0"/>
              <a:t>qilgan</a:t>
            </a:r>
            <a:r>
              <a:rPr lang="en-US" sz="3600" dirty="0" smtClean="0"/>
              <a:t>. </a:t>
            </a:r>
            <a:r>
              <a:rPr lang="en-US" sz="3600" dirty="0" err="1" smtClean="0"/>
              <a:t>Uning</a:t>
            </a:r>
            <a:r>
              <a:rPr lang="en-US" sz="3600" dirty="0" smtClean="0"/>
              <a:t> </a:t>
            </a:r>
            <a:r>
              <a:rPr lang="en-US" sz="3600" dirty="0" err="1" smtClean="0"/>
              <a:t>tabib</a:t>
            </a:r>
            <a:r>
              <a:rPr lang="en-US" sz="3600" dirty="0" smtClean="0"/>
              <a:t> </a:t>
            </a:r>
            <a:r>
              <a:rPr lang="en-US" sz="3600" dirty="0" err="1" smtClean="0"/>
              <a:t>va</a:t>
            </a:r>
            <a:r>
              <a:rPr lang="en-US" sz="3600" dirty="0" smtClean="0"/>
              <a:t> </a:t>
            </a:r>
            <a:r>
              <a:rPr lang="en-US" sz="3600" dirty="0" err="1" smtClean="0"/>
              <a:t>duoxon</a:t>
            </a:r>
            <a:r>
              <a:rPr lang="en-US" sz="3600" dirty="0" smtClean="0"/>
              <a:t> </a:t>
            </a:r>
            <a:r>
              <a:rPr lang="en-US" sz="3600" dirty="0" err="1" smtClean="0"/>
              <a:t>opasi</a:t>
            </a:r>
            <a:r>
              <a:rPr lang="en-US" sz="3600" dirty="0" smtClean="0"/>
              <a:t>, Muhammad </a:t>
            </a:r>
            <a:r>
              <a:rPr lang="en-US" sz="3600" dirty="0" err="1" smtClean="0"/>
              <a:t>va</a:t>
            </a:r>
            <a:r>
              <a:rPr lang="en-US" sz="3600" dirty="0" smtClean="0"/>
              <a:t> Ali </a:t>
            </a:r>
            <a:r>
              <a:rPr lang="en-US" sz="3600" dirty="0" err="1" smtClean="0"/>
              <a:t>nomli</a:t>
            </a:r>
            <a:r>
              <a:rPr lang="en-US" sz="3600" dirty="0" smtClean="0"/>
              <a:t> </a:t>
            </a:r>
            <a:r>
              <a:rPr lang="en-US" sz="3600" dirty="0" err="1" smtClean="0"/>
              <a:t>ikki</a:t>
            </a:r>
            <a:r>
              <a:rPr lang="en-US" sz="3600" dirty="0" smtClean="0"/>
              <a:t> </a:t>
            </a:r>
            <a:r>
              <a:rPr lang="en-US" sz="3600" dirty="0" err="1" smtClean="0"/>
              <a:t>ukasi</a:t>
            </a:r>
            <a:r>
              <a:rPr lang="en-US" sz="3600" dirty="0" smtClean="0"/>
              <a:t> </a:t>
            </a:r>
            <a:r>
              <a:rPr lang="en-US" sz="3600" dirty="0" err="1" smtClean="0"/>
              <a:t>bo‘lib</a:t>
            </a:r>
            <a:r>
              <a:rPr lang="en-US" sz="3600" dirty="0" smtClean="0"/>
              <a:t>, </a:t>
            </a:r>
            <a:r>
              <a:rPr lang="en-US" sz="3600" dirty="0" err="1" smtClean="0"/>
              <a:t>ular</a:t>
            </a:r>
            <a:r>
              <a:rPr lang="en-US" sz="3600" dirty="0" smtClean="0"/>
              <a:t> ham </a:t>
            </a:r>
            <a:r>
              <a:rPr lang="en-US" sz="3600" dirty="0" err="1" smtClean="0"/>
              <a:t>bosqinchilarga</a:t>
            </a:r>
            <a:r>
              <a:rPr lang="en-US" sz="3600" dirty="0" smtClean="0"/>
              <a:t> </a:t>
            </a:r>
            <a:r>
              <a:rPr lang="en-US" sz="3600" dirty="0" err="1" smtClean="0"/>
              <a:t>qarshi</a:t>
            </a:r>
            <a:r>
              <a:rPr lang="en-US" sz="3600" dirty="0" smtClean="0"/>
              <a:t> </a:t>
            </a:r>
            <a:r>
              <a:rPr lang="en-US" sz="3600" dirty="0" err="1" smtClean="0"/>
              <a:t>faol</a:t>
            </a:r>
            <a:r>
              <a:rPr lang="en-US" sz="3600" dirty="0" smtClean="0"/>
              <a:t> </a:t>
            </a:r>
            <a:r>
              <a:rPr lang="en-US" sz="3600" dirty="0" err="1" smtClean="0"/>
              <a:t>kurashganlar</a:t>
            </a:r>
            <a:r>
              <a:rPr lang="en-US" sz="3600" dirty="0" smtClean="0"/>
              <a:t>. Mahmud </a:t>
            </a:r>
            <a:r>
              <a:rPr lang="en-US" sz="3600" dirty="0" err="1" smtClean="0"/>
              <a:t>Torobiy</a:t>
            </a:r>
            <a:r>
              <a:rPr lang="en-US" sz="3600" dirty="0" smtClean="0"/>
              <a:t> </a:t>
            </a:r>
            <a:r>
              <a:rPr lang="en-US" sz="3600" dirty="0" err="1" smtClean="0"/>
              <a:t>iste’dodli</a:t>
            </a:r>
            <a:r>
              <a:rPr lang="en-US" sz="3600" dirty="0" smtClean="0"/>
              <a:t> </a:t>
            </a:r>
            <a:r>
              <a:rPr lang="en-US" sz="3600" dirty="0" err="1" smtClean="0"/>
              <a:t>tashkilotchi</a:t>
            </a:r>
            <a:r>
              <a:rPr lang="en-US" sz="3600" dirty="0" smtClean="0"/>
              <a:t>, </a:t>
            </a:r>
            <a:r>
              <a:rPr lang="en-US" sz="3600" dirty="0" err="1" smtClean="0"/>
              <a:t>mohir</a:t>
            </a:r>
            <a:r>
              <a:rPr lang="en-US" sz="3600" dirty="0" smtClean="0"/>
              <a:t> </a:t>
            </a:r>
            <a:r>
              <a:rPr lang="en-US" sz="3600" dirty="0" err="1" smtClean="0"/>
              <a:t>harbiy</a:t>
            </a:r>
            <a:r>
              <a:rPr lang="en-US" sz="3600" dirty="0" smtClean="0"/>
              <a:t> </a:t>
            </a:r>
            <a:r>
              <a:rPr lang="en-US" sz="3600" dirty="0" err="1" smtClean="0"/>
              <a:t>qo‘mondon</a:t>
            </a:r>
            <a:r>
              <a:rPr lang="en-US" sz="3600" dirty="0" smtClean="0"/>
              <a:t> </a:t>
            </a:r>
            <a:r>
              <a:rPr lang="en-US" sz="3600" dirty="0" err="1" smtClean="0"/>
              <a:t>bo‘lib</a:t>
            </a:r>
            <a:r>
              <a:rPr lang="en-US" sz="3600" dirty="0" smtClean="0"/>
              <a:t>, </a:t>
            </a:r>
            <a:r>
              <a:rPr lang="en-US" sz="3600" dirty="0" err="1" smtClean="0"/>
              <a:t>o‘z</a:t>
            </a:r>
            <a:r>
              <a:rPr lang="en-US" sz="3600" dirty="0" smtClean="0"/>
              <a:t> </a:t>
            </a:r>
            <a:r>
              <a:rPr lang="en-US" sz="3600" dirty="0" err="1" smtClean="0"/>
              <a:t>dadilligi</a:t>
            </a:r>
            <a:r>
              <a:rPr lang="en-US" sz="3600" dirty="0" smtClean="0"/>
              <a:t> </a:t>
            </a:r>
            <a:r>
              <a:rPr lang="en-US" sz="3600" dirty="0" err="1" smtClean="0"/>
              <a:t>va</a:t>
            </a:r>
            <a:r>
              <a:rPr lang="en-US" sz="3600" dirty="0" smtClean="0"/>
              <a:t> </a:t>
            </a:r>
            <a:r>
              <a:rPr lang="en-US" sz="3600" dirty="0" err="1" smtClean="0"/>
              <a:t>jur’ati</a:t>
            </a:r>
            <a:r>
              <a:rPr lang="en-US" sz="3600" dirty="0" smtClean="0"/>
              <a:t> </a:t>
            </a:r>
            <a:r>
              <a:rPr lang="en-US" sz="3600" dirty="0" err="1" smtClean="0"/>
              <a:t>bilan</a:t>
            </a:r>
            <a:r>
              <a:rPr lang="en-US" sz="3600" dirty="0" smtClean="0"/>
              <a:t> </a:t>
            </a:r>
            <a:r>
              <a:rPr lang="en-US" sz="3600" dirty="0" err="1" smtClean="0"/>
              <a:t>tarqoq</a:t>
            </a:r>
            <a:r>
              <a:rPr lang="en-US" sz="3600" dirty="0" smtClean="0"/>
              <a:t> </a:t>
            </a:r>
            <a:r>
              <a:rPr lang="en-US" sz="3600" dirty="0" err="1" smtClean="0"/>
              <a:t>qo‘zg‘olonchilarni</a:t>
            </a:r>
            <a:r>
              <a:rPr lang="en-US" sz="3600" dirty="0" smtClean="0"/>
              <a:t> </a:t>
            </a:r>
            <a:r>
              <a:rPr lang="en-US" sz="3600" dirty="0" err="1" smtClean="0"/>
              <a:t>ortidan</a:t>
            </a:r>
            <a:r>
              <a:rPr lang="en-US" sz="3600" dirty="0" smtClean="0"/>
              <a:t> </a:t>
            </a:r>
            <a:r>
              <a:rPr lang="en-US" sz="3600" dirty="0" err="1" smtClean="0"/>
              <a:t>ergashtira</a:t>
            </a:r>
            <a:r>
              <a:rPr lang="en-US" sz="3600" dirty="0" smtClean="0"/>
              <a:t> </a:t>
            </a:r>
            <a:r>
              <a:rPr lang="en-US" sz="3600" dirty="0" err="1" smtClean="0"/>
              <a:t>olgan</a:t>
            </a:r>
            <a:r>
              <a:rPr lang="en-US" sz="3600" dirty="0" smtClean="0"/>
              <a:t>. </a:t>
            </a:r>
            <a:endParaRPr lang="ru-RU" sz="3600" dirty="0" smtClean="0"/>
          </a:p>
          <a:p>
            <a:pPr>
              <a:defRPr/>
            </a:pPr>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Объект 2"/>
          <p:cNvSpPr>
            <a:spLocks noGrp="1"/>
          </p:cNvSpPr>
          <p:nvPr>
            <p:ph idx="1"/>
          </p:nvPr>
        </p:nvSpPr>
        <p:spPr>
          <a:xfrm>
            <a:off x="357188" y="357188"/>
            <a:ext cx="8329612" cy="5929312"/>
          </a:xfrm>
        </p:spPr>
        <p:txBody>
          <a:bodyPr/>
          <a:lstStyle/>
          <a:p>
            <a:pPr algn="just"/>
            <a:r>
              <a:rPr lang="en-US" altLang="ru-RU" sz="3600" smtClean="0"/>
              <a:t>Qo‘zg‘olonchilar Mahmud Torobiy boshchiligida Buxoroga yurishadi va shahardagi Malik Sanjar qasri (yana bir manbada </a:t>
            </a:r>
            <a:r>
              <a:rPr lang="en-US" altLang="ru-RU" sz="3600" smtClean="0">
                <a:solidFill>
                  <a:srgbClr val="FF0000"/>
                </a:solidFill>
              </a:rPr>
              <a:t>Robiya saroyi</a:t>
            </a:r>
            <a:r>
              <a:rPr lang="en-US" altLang="ru-RU" sz="3600" smtClean="0"/>
              <a:t>) (1206 yilda Buxoroda hunarmandlar tomonidan xorazmshohlarga qarshi ko‘tarilgan qo‘zg‘olon rahbari bu qasrni qurdirgan)ni egallab, uni o‘zlariga qarorgoh qilib olishgan.</a:t>
            </a:r>
            <a:endParaRPr lang="ru-RU" altLang="ru-RU" sz="36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Содержимое 1"/>
          <p:cNvSpPr>
            <a:spLocks noGrp="1"/>
          </p:cNvSpPr>
          <p:nvPr>
            <p:ph idx="1"/>
          </p:nvPr>
        </p:nvSpPr>
        <p:spPr>
          <a:xfrm>
            <a:off x="0" y="285750"/>
            <a:ext cx="8686800" cy="6000750"/>
          </a:xfrm>
        </p:spPr>
        <p:txBody>
          <a:bodyPr/>
          <a:lstStyle/>
          <a:p>
            <a:pPr algn="just"/>
            <a:r>
              <a:rPr lang="en-US" altLang="ru-RU" sz="3600" smtClean="0"/>
              <a:t>Ular safiga Buxoroda ko‘plab tarafdorlar va maslakdoshlar kelib qo‘shiladi. Alouddin Otamalik Juvayniyning “Tarixi jahonkushoy” (1260) nomli mashhur asarida yozilishicha, yirik tasavvuf shayxi va aqoid ulamosi Shamsuddin Mahbubiy qo‘zg‘olonchilarning g‘oyaviy rahnamosi sifatida qo‘shin va xalq o‘rtasida katta tashviqot ishlarini olib borgan.</a:t>
            </a:r>
            <a:endParaRPr lang="ru-RU" altLang="ru-RU" sz="3600" smtClean="0"/>
          </a:p>
          <a:p>
            <a:endParaRPr lang="ru-RU" altLang="ru-RU" smtClean="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ъект 2"/>
          <p:cNvSpPr>
            <a:spLocks noGrp="1"/>
          </p:cNvSpPr>
          <p:nvPr>
            <p:ph idx="1"/>
          </p:nvPr>
        </p:nvSpPr>
        <p:spPr>
          <a:xfrm>
            <a:off x="457200" y="285750"/>
            <a:ext cx="8229600" cy="5786438"/>
          </a:xfrm>
        </p:spPr>
        <p:txBody>
          <a:bodyPr/>
          <a:lstStyle/>
          <a:p>
            <a:pPr algn="just"/>
            <a:r>
              <a:rPr lang="ru-RU" altLang="ru-RU" sz="3100" smtClean="0"/>
              <a:t>Hazrat Mavlono Shamsiddin al-Mahbubiy ulkan faqih, valiyulloh, tarbiyachi, sarkarda, vatanparvar zot edilar.</a:t>
            </a:r>
            <a:endParaRPr lang="en-US" altLang="ru-RU" sz="3100" smtClean="0"/>
          </a:p>
          <a:p>
            <a:pPr algn="just"/>
            <a:r>
              <a:rPr lang="en-US" altLang="ru-RU" sz="3100" smtClean="0"/>
              <a:t>Mavlono Shamsiddin Buxoro shahrining Samarqand darvozasi tashqarisidagi Nov qishlog‘ida tug‘ilganlar.</a:t>
            </a:r>
          </a:p>
          <a:p>
            <a:pPr algn="just"/>
            <a:r>
              <a:rPr lang="en-US" altLang="ru-RU" sz="3100" smtClean="0"/>
              <a:t>Abdulkarim as-Sam’oniyning «Al-Ansob» kitobida deyilganki, Mavlono Shamsiddin al-Mahbubiy ilmni otalari Mavlono Jaloliddin Ubaydullohdan o‘rgangan va o‘z davrining ulug‘ allomasi darajasiga yetgan.</a:t>
            </a:r>
            <a:endParaRPr lang="ru-RU" altLang="ru-RU" sz="3100" smtClean="0">
              <a:solidFill>
                <a:srgbClr val="00206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Содержимое 1"/>
          <p:cNvSpPr>
            <a:spLocks noGrp="1"/>
          </p:cNvSpPr>
          <p:nvPr>
            <p:ph idx="1"/>
          </p:nvPr>
        </p:nvSpPr>
        <p:spPr>
          <a:xfrm>
            <a:off x="457200" y="357188"/>
            <a:ext cx="8229600" cy="5649912"/>
          </a:xfrm>
        </p:spPr>
        <p:txBody>
          <a:bodyPr/>
          <a:lstStyle/>
          <a:p>
            <a:pPr algn="just"/>
            <a:r>
              <a:rPr lang="en-US" altLang="ru-RU" smtClean="0"/>
              <a:t>Mavlono Shamsiddin qalamlariga mansub bo‘lgan «Tahqiqul furuq» kitobi mashhurdir.</a:t>
            </a:r>
          </a:p>
          <a:p>
            <a:pPr algn="just"/>
            <a:r>
              <a:rPr lang="en-US" altLang="ru-RU" smtClean="0"/>
              <a:t>«Al-Ansob»da zikr etilishicha, Mavlono Shamsiddinning otalari Mavlono Ubaydulloh ibn Ibrohim ibn Ahmad Jamoliddin Mahbubiy hijriy 540 (melodiy 1146) yilda tug‘ilganlar. Bu zoti sharif payg‘ambarimiz Muhammad s.a.v.ning sahobalari Uboda ibn Somit r.a. avlodlari hisoblanadi.</a:t>
            </a:r>
            <a:endParaRPr lang="ru-RU" altLang="ru-RU" smtClean="0">
              <a:solidFill>
                <a:srgbClr val="00206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357188"/>
            <a:ext cx="8229600" cy="5649912"/>
          </a:xfrm>
        </p:spPr>
        <p:txBody>
          <a:bodyPr>
            <a:noAutofit/>
          </a:bodyPr>
          <a:lstStyle/>
          <a:p>
            <a:pPr algn="just">
              <a:defRPr/>
            </a:pPr>
            <a:r>
              <a:rPr lang="en-US" sz="3300" dirty="0" err="1" smtClean="0"/>
              <a:t>Mahbubiyning</a:t>
            </a:r>
            <a:r>
              <a:rPr lang="en-US" sz="3300" dirty="0" smtClean="0"/>
              <a:t> el </a:t>
            </a:r>
            <a:r>
              <a:rPr lang="en-US" sz="3300" dirty="0" err="1" smtClean="0"/>
              <a:t>orasidagi</a:t>
            </a:r>
            <a:r>
              <a:rPr lang="en-US" sz="3300" dirty="0" smtClean="0"/>
              <a:t> </a:t>
            </a:r>
            <a:r>
              <a:rPr lang="en-US" sz="3300" dirty="0" err="1" smtClean="0"/>
              <a:t>obro‘lari</a:t>
            </a:r>
            <a:r>
              <a:rPr lang="en-US" sz="3300" dirty="0" smtClean="0"/>
              <a:t> </a:t>
            </a:r>
            <a:r>
              <a:rPr lang="en-US" sz="3300" dirty="0" err="1" smtClean="0"/>
              <a:t>g‘oyat</a:t>
            </a:r>
            <a:r>
              <a:rPr lang="en-US" sz="3300" dirty="0" smtClean="0"/>
              <a:t> </a:t>
            </a:r>
            <a:r>
              <a:rPr lang="en-US" sz="3300" dirty="0" err="1" smtClean="0"/>
              <a:t>baland</a:t>
            </a:r>
            <a:r>
              <a:rPr lang="en-US" sz="3300" dirty="0" smtClean="0"/>
              <a:t> </a:t>
            </a:r>
            <a:r>
              <a:rPr lang="en-US" sz="3300" dirty="0" err="1" smtClean="0"/>
              <a:t>edi</a:t>
            </a:r>
            <a:r>
              <a:rPr lang="en-US" sz="3300" dirty="0" smtClean="0"/>
              <a:t>. </a:t>
            </a:r>
            <a:r>
              <a:rPr lang="en-US" sz="3300" dirty="0" err="1" smtClean="0"/>
              <a:t>Shu</a:t>
            </a:r>
            <a:r>
              <a:rPr lang="en-US" sz="3300" dirty="0" smtClean="0"/>
              <a:t> bois Mahmud </a:t>
            </a:r>
            <a:r>
              <a:rPr lang="en-US" sz="3300" dirty="0" err="1" smtClean="0"/>
              <a:t>Torobiy</a:t>
            </a:r>
            <a:r>
              <a:rPr lang="en-US" sz="3300" dirty="0" smtClean="0"/>
              <a:t> </a:t>
            </a:r>
            <a:r>
              <a:rPr lang="en-US" sz="3300" dirty="0" err="1" smtClean="0"/>
              <a:t>Mahbubiyni</a:t>
            </a:r>
            <a:r>
              <a:rPr lang="en-US" sz="3300" dirty="0" smtClean="0"/>
              <a:t> </a:t>
            </a:r>
            <a:r>
              <a:rPr lang="en-US" sz="3300" dirty="0" err="1" smtClean="0"/>
              <a:t>o‘ziga</a:t>
            </a:r>
            <a:r>
              <a:rPr lang="en-US" sz="3300" dirty="0" smtClean="0"/>
              <a:t> </a:t>
            </a:r>
            <a:r>
              <a:rPr lang="en-US" sz="3300" dirty="0" err="1" smtClean="0"/>
              <a:t>pir</a:t>
            </a:r>
            <a:r>
              <a:rPr lang="en-US" sz="3300" dirty="0" smtClean="0"/>
              <a:t> </a:t>
            </a:r>
            <a:r>
              <a:rPr lang="en-US" sz="3300" dirty="0" err="1" smtClean="0"/>
              <a:t>bilib</a:t>
            </a:r>
            <a:r>
              <a:rPr lang="en-US" sz="3300" dirty="0" smtClean="0"/>
              <a:t>, </a:t>
            </a:r>
            <a:r>
              <a:rPr lang="en-US" sz="3300" dirty="0" err="1" smtClean="0"/>
              <a:t>shu</a:t>
            </a:r>
            <a:r>
              <a:rPr lang="en-US" sz="3300" dirty="0" smtClean="0"/>
              <a:t> </a:t>
            </a:r>
            <a:r>
              <a:rPr lang="en-US" sz="3300" dirty="0" err="1" smtClean="0"/>
              <a:t>kishining</a:t>
            </a:r>
            <a:r>
              <a:rPr lang="en-US" sz="3300" dirty="0" smtClean="0"/>
              <a:t> </a:t>
            </a:r>
            <a:r>
              <a:rPr lang="en-US" sz="3300" dirty="0" err="1" smtClean="0"/>
              <a:t>ko‘maklarida</a:t>
            </a:r>
            <a:r>
              <a:rPr lang="en-US" sz="3300" dirty="0" smtClean="0"/>
              <a:t> </a:t>
            </a:r>
            <a:r>
              <a:rPr lang="en-US" sz="3300" dirty="0" err="1" smtClean="0"/>
              <a:t>butun</a:t>
            </a:r>
            <a:r>
              <a:rPr lang="en-US" sz="3300" dirty="0" smtClean="0"/>
              <a:t> </a:t>
            </a:r>
            <a:r>
              <a:rPr lang="en-US" sz="3300" dirty="0" err="1" smtClean="0"/>
              <a:t>aholini</a:t>
            </a:r>
            <a:r>
              <a:rPr lang="en-US" sz="3300" dirty="0" smtClean="0"/>
              <a:t> </a:t>
            </a:r>
            <a:r>
              <a:rPr lang="en-US" sz="3300" dirty="0" err="1" smtClean="0"/>
              <a:t>mug‘ul-totor</a:t>
            </a:r>
            <a:r>
              <a:rPr lang="en-US" sz="3300" dirty="0" smtClean="0"/>
              <a:t> </a:t>
            </a:r>
            <a:r>
              <a:rPr lang="en-US" sz="3300" dirty="0" err="1" smtClean="0"/>
              <a:t>galalariga</a:t>
            </a:r>
            <a:r>
              <a:rPr lang="en-US" sz="3300" dirty="0" smtClean="0"/>
              <a:t> </a:t>
            </a:r>
            <a:r>
              <a:rPr lang="en-US" sz="3300" dirty="0" err="1" smtClean="0"/>
              <a:t>qarshi</a:t>
            </a:r>
            <a:r>
              <a:rPr lang="en-US" sz="3300" dirty="0" smtClean="0"/>
              <a:t> </a:t>
            </a:r>
            <a:r>
              <a:rPr lang="en-US" sz="3300" dirty="0" err="1" smtClean="0"/>
              <a:t>qo‘zg‘atdi</a:t>
            </a:r>
            <a:r>
              <a:rPr lang="en-US" sz="3300" dirty="0" smtClean="0"/>
              <a:t>.</a:t>
            </a:r>
            <a:br>
              <a:rPr lang="en-US" sz="3300" dirty="0" smtClean="0"/>
            </a:br>
            <a:r>
              <a:rPr lang="en-US" sz="3300" dirty="0" err="1" smtClean="0"/>
              <a:t>Tarixiy</a:t>
            </a:r>
            <a:r>
              <a:rPr lang="en-US" sz="3300" dirty="0" smtClean="0"/>
              <a:t> </a:t>
            </a:r>
            <a:r>
              <a:rPr lang="en-US" sz="3300" dirty="0" err="1" smtClean="0"/>
              <a:t>manbalarda</a:t>
            </a:r>
            <a:r>
              <a:rPr lang="en-US" sz="3300" dirty="0" smtClean="0"/>
              <a:t> </a:t>
            </a:r>
            <a:r>
              <a:rPr lang="en-US" sz="3300" dirty="0" err="1" smtClean="0"/>
              <a:t>yozilishicha</a:t>
            </a:r>
            <a:r>
              <a:rPr lang="en-US" sz="3300" dirty="0" smtClean="0"/>
              <a:t>, Mahmud </a:t>
            </a:r>
            <a:r>
              <a:rPr lang="en-US" sz="3300" dirty="0" err="1" smtClean="0"/>
              <a:t>Torobiy</a:t>
            </a:r>
            <a:r>
              <a:rPr lang="en-US" sz="3300" dirty="0" smtClean="0"/>
              <a:t> </a:t>
            </a:r>
            <a:r>
              <a:rPr lang="en-US" sz="3300" dirty="0" err="1" smtClean="0"/>
              <a:t>atrofida</a:t>
            </a:r>
            <a:r>
              <a:rPr lang="en-US" sz="3300" dirty="0" smtClean="0"/>
              <a:t> </a:t>
            </a:r>
            <a:r>
              <a:rPr lang="en-US" sz="3300" dirty="0" err="1" smtClean="0"/>
              <a:t>yig‘ilganlar</a:t>
            </a:r>
            <a:r>
              <a:rPr lang="en-US" sz="3300" dirty="0" smtClean="0"/>
              <a:t> </a:t>
            </a:r>
            <a:r>
              <a:rPr lang="en-US" sz="3300" dirty="0" err="1" smtClean="0"/>
              <a:t>Buxoro</a:t>
            </a:r>
            <a:r>
              <a:rPr lang="en-US" sz="3300" dirty="0" smtClean="0"/>
              <a:t> </a:t>
            </a:r>
            <a:r>
              <a:rPr lang="en-US" sz="3300" dirty="0" err="1" smtClean="0"/>
              <a:t>shahrini</a:t>
            </a:r>
            <a:r>
              <a:rPr lang="en-US" sz="3300" dirty="0" smtClean="0"/>
              <a:t> </a:t>
            </a:r>
            <a:r>
              <a:rPr lang="en-US" sz="3300" dirty="0" err="1" smtClean="0"/>
              <a:t>mug‘ul-totor</a:t>
            </a:r>
            <a:r>
              <a:rPr lang="en-US" sz="3300" dirty="0" smtClean="0"/>
              <a:t> </a:t>
            </a:r>
            <a:r>
              <a:rPr lang="en-US" sz="3300" dirty="0" err="1" smtClean="0"/>
              <a:t>bosqinchilaridan</a:t>
            </a:r>
            <a:r>
              <a:rPr lang="en-US" sz="3300" dirty="0" smtClean="0"/>
              <a:t> </a:t>
            </a:r>
            <a:r>
              <a:rPr lang="en-US" sz="3300" dirty="0" err="1" smtClean="0"/>
              <a:t>tozalaganlar</a:t>
            </a:r>
            <a:r>
              <a:rPr lang="en-US" sz="3300" dirty="0" smtClean="0"/>
              <a:t>, </a:t>
            </a:r>
            <a:r>
              <a:rPr lang="en-US" sz="3300" dirty="0" err="1" smtClean="0"/>
              <a:t>mug‘ullar</a:t>
            </a:r>
            <a:r>
              <a:rPr lang="en-US" sz="3300" dirty="0" smtClean="0"/>
              <a:t> </a:t>
            </a:r>
            <a:r>
              <a:rPr lang="en-US" sz="3300" dirty="0" err="1" smtClean="0"/>
              <a:t>ushbu</a:t>
            </a:r>
            <a:r>
              <a:rPr lang="en-US" sz="3300" dirty="0" smtClean="0"/>
              <a:t> </a:t>
            </a:r>
            <a:r>
              <a:rPr lang="en-US" sz="3300" dirty="0" err="1" smtClean="0"/>
              <a:t>jangda</a:t>
            </a:r>
            <a:r>
              <a:rPr lang="en-US" sz="3300" dirty="0" smtClean="0"/>
              <a:t> </a:t>
            </a:r>
            <a:r>
              <a:rPr lang="en-US" sz="3300" dirty="0" err="1" smtClean="0"/>
              <a:t>yengilib</a:t>
            </a:r>
            <a:r>
              <a:rPr lang="en-US" sz="3300" dirty="0" smtClean="0"/>
              <a:t>, </a:t>
            </a:r>
            <a:r>
              <a:rPr lang="en-US" sz="3300" dirty="0" err="1" smtClean="0"/>
              <a:t>Karmanaga</a:t>
            </a:r>
            <a:r>
              <a:rPr lang="en-US" sz="3300" dirty="0" smtClean="0"/>
              <a:t> </a:t>
            </a:r>
            <a:r>
              <a:rPr lang="en-US" sz="3300" dirty="0" err="1" smtClean="0"/>
              <a:t>qochadi</a:t>
            </a:r>
            <a:r>
              <a:rPr lang="en-US" sz="3300" dirty="0" smtClean="0"/>
              <a:t>.</a:t>
            </a:r>
            <a:endParaRPr lang="ru-RU" sz="33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285750"/>
            <a:ext cx="8329613" cy="6143625"/>
          </a:xfrm>
        </p:spPr>
        <p:txBody>
          <a:bodyPr>
            <a:noAutofit/>
          </a:bodyPr>
          <a:lstStyle/>
          <a:p>
            <a:pPr algn="just">
              <a:defRPr/>
            </a:pPr>
            <a:r>
              <a:rPr lang="en-US" sz="3600" dirty="0" err="1" smtClean="0"/>
              <a:t>Juma</a:t>
            </a:r>
            <a:r>
              <a:rPr lang="en-US" sz="3600" dirty="0" smtClean="0"/>
              <a:t> </a:t>
            </a:r>
            <a:r>
              <a:rPr lang="en-US" sz="3600" dirty="0" err="1" smtClean="0"/>
              <a:t>namozida</a:t>
            </a:r>
            <a:r>
              <a:rPr lang="en-US" sz="3600" dirty="0" smtClean="0"/>
              <a:t> </a:t>
            </a:r>
            <a:r>
              <a:rPr lang="en-US" sz="3600" dirty="0" err="1" smtClean="0"/>
              <a:t>xutba</a:t>
            </a:r>
            <a:r>
              <a:rPr lang="en-US" sz="3600" dirty="0" smtClean="0"/>
              <a:t> Mahmud </a:t>
            </a:r>
            <a:r>
              <a:rPr lang="en-US" sz="3600" dirty="0" err="1" smtClean="0"/>
              <a:t>Torobiy</a:t>
            </a:r>
            <a:r>
              <a:rPr lang="en-US" sz="3600" dirty="0" smtClean="0"/>
              <a:t> </a:t>
            </a:r>
            <a:r>
              <a:rPr lang="en-US" sz="3600" dirty="0" err="1" smtClean="0"/>
              <a:t>nomiga</a:t>
            </a:r>
            <a:r>
              <a:rPr lang="en-US" sz="3600" dirty="0" smtClean="0"/>
              <a:t> </a:t>
            </a:r>
            <a:r>
              <a:rPr lang="en-US" sz="3600" dirty="0" err="1" smtClean="0"/>
              <a:t>o‘qiladi</a:t>
            </a:r>
            <a:r>
              <a:rPr lang="en-US" sz="3600" dirty="0" smtClean="0"/>
              <a:t>. Mahmud </a:t>
            </a:r>
            <a:r>
              <a:rPr lang="en-US" sz="3600" dirty="0" err="1" smtClean="0"/>
              <a:t>Torobiy</a:t>
            </a:r>
            <a:r>
              <a:rPr lang="en-US" sz="3600" dirty="0" smtClean="0"/>
              <a:t> </a:t>
            </a:r>
            <a:r>
              <a:rPr lang="en-US" sz="3600" dirty="0" err="1" smtClean="0"/>
              <a:t>esa</a:t>
            </a:r>
            <a:r>
              <a:rPr lang="en-US" sz="3600" dirty="0" smtClean="0"/>
              <a:t> </a:t>
            </a:r>
            <a:r>
              <a:rPr lang="en-US" sz="3600" dirty="0" err="1" smtClean="0"/>
              <a:t>Shamsiddin</a:t>
            </a:r>
            <a:r>
              <a:rPr lang="en-US" sz="3600" dirty="0" smtClean="0"/>
              <a:t> </a:t>
            </a:r>
            <a:r>
              <a:rPr lang="en-US" sz="3600" dirty="0" err="1" smtClean="0"/>
              <a:t>Mahbubiyga</a:t>
            </a:r>
            <a:r>
              <a:rPr lang="en-US" sz="3600" dirty="0" smtClean="0"/>
              <a:t> </a:t>
            </a:r>
            <a:r>
              <a:rPr lang="en-US" sz="3600" dirty="0" err="1" smtClean="0"/>
              <a:t>Sadr</a:t>
            </a:r>
            <a:r>
              <a:rPr lang="en-US" sz="3600" dirty="0" smtClean="0"/>
              <a:t> </a:t>
            </a:r>
            <a:r>
              <a:rPr lang="en-US" sz="3600" dirty="0" err="1" smtClean="0"/>
              <a:t>ush-shariat</a:t>
            </a:r>
            <a:r>
              <a:rPr lang="en-US" sz="3600" dirty="0" smtClean="0"/>
              <a:t> </a:t>
            </a:r>
            <a:r>
              <a:rPr lang="en-US" sz="3600" dirty="0" err="1" smtClean="0"/>
              <a:t>unvonini</a:t>
            </a:r>
            <a:r>
              <a:rPr lang="en-US" sz="3600" dirty="0" smtClean="0"/>
              <a:t> </a:t>
            </a:r>
            <a:r>
              <a:rPr lang="en-US" sz="3600" dirty="0" err="1" smtClean="0"/>
              <a:t>beradi</a:t>
            </a:r>
            <a:r>
              <a:rPr lang="en-US" sz="3600" dirty="0" smtClean="0"/>
              <a:t>. </a:t>
            </a:r>
            <a:r>
              <a:rPr lang="en-US" sz="3600" dirty="0" err="1" smtClean="0"/>
              <a:t>Juma</a:t>
            </a:r>
            <a:r>
              <a:rPr lang="en-US" sz="3600" dirty="0" smtClean="0"/>
              <a:t> </a:t>
            </a:r>
            <a:r>
              <a:rPr lang="en-US" sz="3600" dirty="0" err="1" smtClean="0"/>
              <a:t>kunidagi</a:t>
            </a:r>
            <a:r>
              <a:rPr lang="en-US" sz="3600" dirty="0" smtClean="0"/>
              <a:t> </a:t>
            </a:r>
            <a:r>
              <a:rPr lang="en-US" sz="3600" dirty="0" err="1" smtClean="0"/>
              <a:t>xutbada</a:t>
            </a:r>
            <a:r>
              <a:rPr lang="en-US" sz="3600" dirty="0" smtClean="0"/>
              <a:t> </a:t>
            </a:r>
            <a:r>
              <a:rPr lang="en-US" sz="3600" dirty="0" err="1" smtClean="0"/>
              <a:t>podshoh</a:t>
            </a:r>
            <a:r>
              <a:rPr lang="en-US" sz="3600" dirty="0" smtClean="0"/>
              <a:t> </a:t>
            </a:r>
            <a:r>
              <a:rPr lang="en-US" sz="3600" dirty="0" err="1" smtClean="0"/>
              <a:t>nomi</a:t>
            </a:r>
            <a:r>
              <a:rPr lang="en-US" sz="3600" dirty="0" smtClean="0"/>
              <a:t> </a:t>
            </a:r>
            <a:r>
              <a:rPr lang="en-US" sz="3600" dirty="0" err="1" smtClean="0"/>
              <a:t>tilga</a:t>
            </a:r>
            <a:r>
              <a:rPr lang="en-US" sz="3600" dirty="0" smtClean="0"/>
              <a:t> </a:t>
            </a:r>
            <a:r>
              <a:rPr lang="en-US" sz="3600" dirty="0" err="1" smtClean="0"/>
              <a:t>olinadi</a:t>
            </a:r>
            <a:r>
              <a:rPr lang="en-US" sz="3600" dirty="0" smtClean="0"/>
              <a:t>. </a:t>
            </a:r>
            <a:r>
              <a:rPr lang="en-US" sz="3600" dirty="0" err="1" smtClean="0"/>
              <a:t>Demak</a:t>
            </a:r>
            <a:r>
              <a:rPr lang="en-US" sz="3600" dirty="0" smtClean="0"/>
              <a:t>, el </a:t>
            </a:r>
            <a:r>
              <a:rPr lang="en-US" sz="3600" dirty="0" err="1" smtClean="0"/>
              <a:t>Buxoro</a:t>
            </a:r>
            <a:r>
              <a:rPr lang="en-US" sz="3600" dirty="0" smtClean="0"/>
              <a:t> </a:t>
            </a:r>
            <a:r>
              <a:rPr lang="en-US" sz="3600" dirty="0" err="1" smtClean="0"/>
              <a:t>podshohi</a:t>
            </a:r>
            <a:r>
              <a:rPr lang="en-US" sz="3600" dirty="0" smtClean="0"/>
              <a:t> </a:t>
            </a:r>
            <a:r>
              <a:rPr lang="en-US" sz="3600" dirty="0" err="1" smtClean="0"/>
              <a:t>deb</a:t>
            </a:r>
            <a:r>
              <a:rPr lang="en-US" sz="3600" dirty="0" smtClean="0"/>
              <a:t> Mahmud </a:t>
            </a:r>
            <a:r>
              <a:rPr lang="en-US" sz="3600" dirty="0" err="1" smtClean="0"/>
              <a:t>Torobiyni</a:t>
            </a:r>
            <a:r>
              <a:rPr lang="en-US" sz="3600" dirty="0" smtClean="0"/>
              <a:t>, </a:t>
            </a:r>
            <a:r>
              <a:rPr lang="en-US" sz="3600" dirty="0" err="1" smtClean="0"/>
              <a:t>dinu</a:t>
            </a:r>
            <a:r>
              <a:rPr lang="en-US" sz="3600" dirty="0" smtClean="0"/>
              <a:t> </a:t>
            </a:r>
            <a:r>
              <a:rPr lang="en-US" sz="3600" dirty="0" err="1" smtClean="0"/>
              <a:t>diyonat</a:t>
            </a:r>
            <a:r>
              <a:rPr lang="en-US" sz="3600" dirty="0" smtClean="0"/>
              <a:t> </a:t>
            </a:r>
            <a:r>
              <a:rPr lang="en-US" sz="3600" dirty="0" err="1" smtClean="0"/>
              <a:t>bo‘yicha</a:t>
            </a:r>
            <a:r>
              <a:rPr lang="en-US" sz="3600" dirty="0" smtClean="0"/>
              <a:t> </a:t>
            </a:r>
            <a:r>
              <a:rPr lang="en-US" sz="3600" dirty="0" err="1" smtClean="0"/>
              <a:t>o‘zining</a:t>
            </a:r>
            <a:r>
              <a:rPr lang="en-US" sz="3600" dirty="0" smtClean="0"/>
              <a:t> </a:t>
            </a:r>
            <a:r>
              <a:rPr lang="en-US" sz="3600" dirty="0" err="1" smtClean="0"/>
              <a:t>rahbari</a:t>
            </a:r>
            <a:r>
              <a:rPr lang="en-US" sz="3600" dirty="0" smtClean="0"/>
              <a:t> </a:t>
            </a:r>
            <a:r>
              <a:rPr lang="en-US" sz="3600" dirty="0" err="1" smtClean="0"/>
              <a:t>deb</a:t>
            </a:r>
            <a:r>
              <a:rPr lang="en-US" sz="3600" dirty="0" smtClean="0"/>
              <a:t> </a:t>
            </a:r>
            <a:r>
              <a:rPr lang="en-US" sz="3600" dirty="0" err="1" smtClean="0"/>
              <a:t>Mahbubiyni</a:t>
            </a:r>
            <a:r>
              <a:rPr lang="en-US" sz="3600" dirty="0" smtClean="0"/>
              <a:t> </a:t>
            </a:r>
            <a:r>
              <a:rPr lang="en-US" sz="3600" dirty="0" err="1" smtClean="0"/>
              <a:t>rasman</a:t>
            </a:r>
            <a:r>
              <a:rPr lang="en-US" sz="3600" dirty="0" smtClean="0"/>
              <a:t> tan </a:t>
            </a:r>
            <a:r>
              <a:rPr lang="en-US" sz="3600" dirty="0" err="1" smtClean="0"/>
              <a:t>olgan</a:t>
            </a:r>
            <a:r>
              <a:rPr lang="en-US" sz="3600" dirty="0" smtClean="0"/>
              <a:t>. </a:t>
            </a:r>
            <a:br>
              <a:rPr lang="en-US" sz="3600" dirty="0" smtClean="0"/>
            </a:br>
            <a:endParaRPr lang="ru-RU" sz="36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Объект 2"/>
          <p:cNvSpPr>
            <a:spLocks noGrp="1"/>
          </p:cNvSpPr>
          <p:nvPr>
            <p:ph idx="1"/>
          </p:nvPr>
        </p:nvSpPr>
        <p:spPr>
          <a:xfrm>
            <a:off x="357188" y="214313"/>
            <a:ext cx="8358187" cy="6572250"/>
          </a:xfrm>
        </p:spPr>
        <p:txBody>
          <a:bodyPr/>
          <a:lstStyle/>
          <a:p>
            <a:pPr algn="just"/>
            <a:r>
              <a:rPr lang="en-US" altLang="ru-RU" smtClean="0"/>
              <a:t>Buxoro va atrof viloyatlardagi xalq ommasi tomonidan qo‘llab-quvvatlangan qo‘zg‘olon dastlab muvaffaqiyatli davom etadi. Qo‘zg‘olonda </a:t>
            </a:r>
            <a:r>
              <a:rPr lang="en-US" altLang="ru-RU" smtClean="0">
                <a:solidFill>
                  <a:srgbClr val="FF0000"/>
                </a:solidFill>
              </a:rPr>
              <a:t>Vardona va Tavois </a:t>
            </a:r>
            <a:r>
              <a:rPr lang="en-US" altLang="ru-RU" smtClean="0"/>
              <a:t>aholisi ham faol ishtirok etgan. Qo‘zg‘olonchilar Buxoro shahri shimolidagi Abu Hafs tepaligiga mustahkam o‘rnashib olganlar. Ular mo‘g‘ul bosqinchilari va yog‘iy xizmatiga o‘tgan mahalliy ma’murlarni o‘ldirib, mol-mulkini beva-bechoralarga taqsimlab berishadi.</a:t>
            </a:r>
            <a:endParaRPr lang="ru-RU" altLang="ru-RU"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Содержимое 1"/>
          <p:cNvSpPr>
            <a:spLocks noGrp="1"/>
          </p:cNvSpPr>
          <p:nvPr>
            <p:ph idx="1"/>
          </p:nvPr>
        </p:nvSpPr>
        <p:spPr>
          <a:xfrm>
            <a:off x="457200" y="428625"/>
            <a:ext cx="8229600" cy="5578475"/>
          </a:xfrm>
        </p:spPr>
        <p:txBody>
          <a:bodyPr/>
          <a:lstStyle/>
          <a:p>
            <a:pPr algn="just"/>
            <a:r>
              <a:rPr lang="en-US" altLang="ru-RU" sz="3600" smtClean="0"/>
              <a:t>Mahmud Torobiy Buxoroda o`z hukmronligini o`rnatgach, mo`g`ul tarafdorlari bo`lgan mahalliy amaldorlar Buxorodan qochib ketadi.</a:t>
            </a:r>
            <a:endParaRPr lang="ru-RU" altLang="ru-RU" sz="3600" smtClean="0"/>
          </a:p>
          <a:p>
            <a:pPr algn="just"/>
            <a:r>
              <a:rPr lang="en-US" altLang="ru-RU" sz="3600" smtClean="0"/>
              <a:t>Qochib ketgan amaldorlar va mo`g`ullar noib Mahmud Yalavoch yordamida Karmana yaqinida kuch to`plab,</a:t>
            </a:r>
            <a:endParaRPr lang="ru-RU" altLang="ru-RU" sz="36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Содержимое 1"/>
          <p:cNvSpPr>
            <a:spLocks noGrp="1"/>
          </p:cNvSpPr>
          <p:nvPr>
            <p:ph idx="1"/>
          </p:nvPr>
        </p:nvSpPr>
        <p:spPr>
          <a:xfrm>
            <a:off x="457200" y="500063"/>
            <a:ext cx="8229600" cy="5507037"/>
          </a:xfrm>
        </p:spPr>
        <p:txBody>
          <a:bodyPr/>
          <a:lstStyle/>
          <a:p>
            <a:pPr algn="just"/>
            <a:r>
              <a:rPr lang="en-US" altLang="ru-RU" sz="3600" smtClean="0"/>
              <a:t>Buxoro ustiga yuradilar. Bundan xabar topgan Mahmud Torobiy o`z tarafdorlari bilan shahardan tashqariga dushman harbiy. kuchlariga qarshi chiqadi</a:t>
            </a:r>
          </a:p>
          <a:p>
            <a:pPr algn="just"/>
            <a:r>
              <a:rPr lang="en-US" altLang="ru-RU" sz="3600" smtClean="0"/>
              <a:t> </a:t>
            </a:r>
            <a:r>
              <a:rPr lang="en-US" altLang="ru-RU" sz="3600" u="sng" smtClean="0">
                <a:hlinkClick r:id="rId2"/>
              </a:rPr>
              <a:t>Shiddatli janglar qilib</a:t>
            </a:r>
            <a:r>
              <a:rPr lang="en-US" altLang="ru-RU" sz="3600" smtClean="0"/>
              <a:t>, dushman Karmanagacha quvib boriladi. Mo`g`ullardan 10 mingga yaqin kishi halok bo`ladi. </a:t>
            </a:r>
            <a:endParaRPr lang="ru-RU" altLang="ru-RU"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428625"/>
            <a:ext cx="8229600" cy="5578475"/>
          </a:xfrm>
        </p:spPr>
        <p:txBody>
          <a:bodyPr>
            <a:noAutofit/>
          </a:bodyPr>
          <a:lstStyle/>
          <a:p>
            <a:pPr algn="just">
              <a:defRPr/>
            </a:pPr>
            <a:r>
              <a:rPr lang="en-US" sz="3600" dirty="0" smtClean="0"/>
              <a:t>   Bu </a:t>
            </a:r>
            <a:r>
              <a:rPr lang="en-US" sz="3600" dirty="0" err="1" smtClean="0"/>
              <a:t>jangda</a:t>
            </a:r>
            <a:r>
              <a:rPr lang="en-US" sz="3600" dirty="0" smtClean="0"/>
              <a:t> </a:t>
            </a:r>
            <a:r>
              <a:rPr lang="en-US" sz="3600" dirty="0" err="1" smtClean="0"/>
              <a:t>qo`zg`olon</a:t>
            </a:r>
            <a:r>
              <a:rPr lang="en-US" sz="3600" dirty="0" smtClean="0"/>
              <a:t> </a:t>
            </a:r>
            <a:r>
              <a:rPr lang="en-US" sz="3600" dirty="0" err="1" smtClean="0"/>
              <a:t>boshliqlari</a:t>
            </a:r>
            <a:r>
              <a:rPr lang="en-US" sz="3600" dirty="0" smtClean="0"/>
              <a:t> </a:t>
            </a:r>
            <a:r>
              <a:rPr lang="en-US" sz="3600" dirty="0" smtClean="0">
                <a:solidFill>
                  <a:srgbClr val="FF0000"/>
                </a:solidFill>
              </a:rPr>
              <a:t>Mahmud </a:t>
            </a:r>
            <a:r>
              <a:rPr lang="en-US" sz="3600" dirty="0" err="1" smtClean="0">
                <a:solidFill>
                  <a:srgbClr val="FF0000"/>
                </a:solidFill>
              </a:rPr>
              <a:t>Torobiy</a:t>
            </a:r>
            <a:r>
              <a:rPr lang="en-US" sz="3600" dirty="0" smtClean="0">
                <a:solidFill>
                  <a:srgbClr val="FF0000"/>
                </a:solidFill>
              </a:rPr>
              <a:t> </a:t>
            </a:r>
            <a:r>
              <a:rPr lang="en-US" sz="3600" dirty="0" err="1" smtClean="0">
                <a:solidFill>
                  <a:srgbClr val="FF0000"/>
                </a:solidFill>
              </a:rPr>
              <a:t>va</a:t>
            </a:r>
            <a:r>
              <a:rPr lang="en-US" sz="3600" dirty="0" smtClean="0">
                <a:solidFill>
                  <a:srgbClr val="FF0000"/>
                </a:solidFill>
              </a:rPr>
              <a:t> </a:t>
            </a:r>
            <a:r>
              <a:rPr lang="en-US" sz="3600" dirty="0" err="1" smtClean="0">
                <a:solidFill>
                  <a:srgbClr val="FF0000"/>
                </a:solidFill>
              </a:rPr>
              <a:t>Shamsiddin</a:t>
            </a:r>
            <a:r>
              <a:rPr lang="en-US" sz="3600" dirty="0" smtClean="0">
                <a:solidFill>
                  <a:srgbClr val="FF0000"/>
                </a:solidFill>
              </a:rPr>
              <a:t> </a:t>
            </a:r>
            <a:r>
              <a:rPr lang="en-US" sz="3600" dirty="0" err="1" smtClean="0">
                <a:solidFill>
                  <a:srgbClr val="FF0000"/>
                </a:solidFill>
              </a:rPr>
              <a:t>Mahbubiylar</a:t>
            </a:r>
            <a:r>
              <a:rPr lang="en-US" sz="3600" dirty="0" smtClean="0">
                <a:solidFill>
                  <a:srgbClr val="FF0000"/>
                </a:solidFill>
              </a:rPr>
              <a:t> </a:t>
            </a:r>
            <a:r>
              <a:rPr lang="en-US" sz="3600" dirty="0" smtClean="0"/>
              <a:t>ham </a:t>
            </a:r>
            <a:r>
              <a:rPr lang="en-US" sz="3600" dirty="0" err="1" smtClean="0"/>
              <a:t>shahid</a:t>
            </a:r>
            <a:r>
              <a:rPr lang="en-US" sz="3600" dirty="0" smtClean="0"/>
              <a:t> </a:t>
            </a:r>
            <a:r>
              <a:rPr lang="en-US" sz="3600" dirty="0" err="1" smtClean="0"/>
              <a:t>bo`ladilar</a:t>
            </a:r>
            <a:r>
              <a:rPr lang="en-US" sz="3600" dirty="0" smtClean="0"/>
              <a:t>. </a:t>
            </a:r>
            <a:r>
              <a:rPr lang="en-US" sz="3600" dirty="0" err="1" smtClean="0"/>
              <a:t>Qo`zg`olonchilar</a:t>
            </a:r>
            <a:r>
              <a:rPr lang="en-US" sz="3600" dirty="0" smtClean="0"/>
              <a:t> </a:t>
            </a:r>
            <a:r>
              <a:rPr lang="en-US" sz="3600" dirty="0" err="1" smtClean="0"/>
              <a:t>ularning</a:t>
            </a:r>
            <a:r>
              <a:rPr lang="en-US" sz="3600" dirty="0" smtClean="0"/>
              <a:t> </a:t>
            </a:r>
            <a:r>
              <a:rPr lang="en-US" sz="3600" dirty="0" err="1" smtClean="0"/>
              <a:t>o`rniga</a:t>
            </a:r>
            <a:r>
              <a:rPr lang="en-US" sz="3600" dirty="0" smtClean="0"/>
              <a:t> </a:t>
            </a:r>
            <a:r>
              <a:rPr lang="en-US" sz="3600" dirty="0" err="1" smtClean="0"/>
              <a:t>Torobiyning</a:t>
            </a:r>
            <a:r>
              <a:rPr lang="en-US" sz="3600" dirty="0" smtClean="0"/>
              <a:t> </a:t>
            </a:r>
            <a:r>
              <a:rPr lang="en-US" sz="3600" dirty="0" err="1" smtClean="0"/>
              <a:t>ukalari</a:t>
            </a:r>
            <a:r>
              <a:rPr lang="en-US" sz="3600" dirty="0" smtClean="0"/>
              <a:t> Muhammad </a:t>
            </a:r>
            <a:r>
              <a:rPr lang="en-US" sz="3600" dirty="0" err="1" smtClean="0"/>
              <a:t>va</a:t>
            </a:r>
            <a:r>
              <a:rPr lang="en-US" sz="3600" dirty="0" smtClean="0"/>
              <a:t> </a:t>
            </a:r>
            <a:r>
              <a:rPr lang="en-US" sz="3600" dirty="0" err="1" smtClean="0"/>
              <a:t>Alini</a:t>
            </a:r>
            <a:r>
              <a:rPr lang="en-US" sz="3600" dirty="0" smtClean="0"/>
              <a:t> </a:t>
            </a:r>
            <a:r>
              <a:rPr lang="en-US" sz="3600" dirty="0" err="1" smtClean="0"/>
              <a:t>boshliq</a:t>
            </a:r>
            <a:r>
              <a:rPr lang="en-US" sz="3600" dirty="0" smtClean="0"/>
              <a:t> </a:t>
            </a:r>
            <a:r>
              <a:rPr lang="en-US" sz="3600" dirty="0" err="1" smtClean="0"/>
              <a:t>qilib</a:t>
            </a:r>
            <a:r>
              <a:rPr lang="en-US" sz="3600" dirty="0" smtClean="0"/>
              <a:t> </a:t>
            </a:r>
            <a:r>
              <a:rPr lang="en-US" sz="3600" dirty="0" err="1" smtClean="0"/>
              <a:t>saylaydilar</a:t>
            </a:r>
            <a:r>
              <a:rPr lang="en-US" sz="3600" dirty="0" smtClean="0"/>
              <a:t>. </a:t>
            </a:r>
            <a:endParaRPr lang="ru-RU" sz="3600"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Содержимое 1"/>
          <p:cNvSpPr>
            <a:spLocks noGrp="1"/>
          </p:cNvSpPr>
          <p:nvPr>
            <p:ph idx="1"/>
          </p:nvPr>
        </p:nvSpPr>
        <p:spPr>
          <a:xfrm>
            <a:off x="457200" y="428625"/>
            <a:ext cx="8229600" cy="6072188"/>
          </a:xfrm>
        </p:spPr>
        <p:txBody>
          <a:bodyPr/>
          <a:lstStyle/>
          <a:p>
            <a:pPr algn="just"/>
            <a:r>
              <a:rPr lang="en-US" altLang="ru-RU" sz="3600" smtClean="0"/>
              <a:t>Xullas, Mahmud Torobiy mo‘g‘ullarga qarshi Buxoro va Karmana o‘rtasida bo‘lgan jangda halok bo‘lgan. U tug‘ilgan qishlog‘i – Torobda dafn etiladi. Qabri ustida XIII asrda qurilgan daxma XX asr 80-yillari O‘zbekistonda islom diniga qarshi ommaviy kurash boshlanganda mahalliy sovet idoralari rahbarlarining buyrug‘i bilan buzib tashlanadi.</a:t>
            </a:r>
            <a:endParaRPr lang="ru-RU" altLang="ru-RU" sz="3600" smtClean="0"/>
          </a:p>
          <a:p>
            <a:pPr algn="just"/>
            <a:endParaRPr lang="ru-RU" altLang="ru-RU"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Содержимое 1"/>
          <p:cNvSpPr>
            <a:spLocks noGrp="1"/>
          </p:cNvSpPr>
          <p:nvPr>
            <p:ph idx="1"/>
          </p:nvPr>
        </p:nvSpPr>
        <p:spPr>
          <a:xfrm>
            <a:off x="457200" y="500063"/>
            <a:ext cx="8229600" cy="6072187"/>
          </a:xfrm>
        </p:spPr>
        <p:txBody>
          <a:bodyPr/>
          <a:lstStyle/>
          <a:p>
            <a:r>
              <a:rPr lang="en-US" altLang="ru-RU" smtClean="0"/>
              <a:t>Mahmud Torobiy haqida mashhur yozuvchi Oybek “Mahmud Torobiy” opera librettosi va dostonini (1944), “G‘alvirchi” pyesasini, rus adibi A.Deych bilan hamkorlikda rus tilida “Xalq qalqoni” pyesasini, taniqli adib Mirkarim Osim “Mahmud Torobiy” qissasini, yozuvchi Asad Dilmurod esa “Mahmud Torobiy” tarixiy romanini (1998) yozgan. Buxoro viloyati Jondor shaharchasida Mahmud Torobiyga haykal o‘rnatilgan.</a:t>
            </a:r>
            <a:endParaRPr lang="ru-RU" altLang="ru-RU" smtClean="0"/>
          </a:p>
          <a:p>
            <a:endParaRPr lang="ru-RU" altLang="ru-RU" sz="24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2"/>
          <p:cNvSpPr>
            <a:spLocks noGrp="1"/>
          </p:cNvSpPr>
          <p:nvPr>
            <p:ph type="title"/>
          </p:nvPr>
        </p:nvSpPr>
        <p:spPr/>
        <p:txBody>
          <a:bodyPr/>
          <a:lstStyle/>
          <a:p>
            <a:endParaRPr lang="ru-RU" altLang="ru-RU" smtClean="0"/>
          </a:p>
        </p:txBody>
      </p:sp>
      <p:pic>
        <p:nvPicPr>
          <p:cNvPr id="38915" name="Объект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7143750"/>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Содержимое 1"/>
          <p:cNvSpPr>
            <a:spLocks noGrp="1"/>
          </p:cNvSpPr>
          <p:nvPr>
            <p:ph idx="1"/>
          </p:nvPr>
        </p:nvSpPr>
        <p:spPr>
          <a:xfrm>
            <a:off x="285750" y="285750"/>
            <a:ext cx="8572500" cy="6357938"/>
          </a:xfrm>
        </p:spPr>
        <p:txBody>
          <a:bodyPr/>
          <a:lstStyle/>
          <a:p>
            <a:pPr algn="just"/>
            <a:r>
              <a:rPr lang="en-US" altLang="ru-RU" smtClean="0">
                <a:latin typeface="Times New Roman" pitchFamily="18" charset="0"/>
                <a:cs typeface="Times New Roman" pitchFamily="18" charset="0"/>
              </a:rPr>
              <a:t>Mavlono Shamsiddin Mahbubiy jasadlari Chashmai Ayyub mozori yonidagi Sherobod mozorida o‘z ota-bobolari qabriga yaqin joyda dafn qilingan, Sobiq Ittifoq zamonida ko‘plab ziyoratgohlar qatori Mahbubiylar dafn qilingan mozoriston ham vayron etildi. Hozir u ziyoratgoh yo‘q.</a:t>
            </a:r>
          </a:p>
          <a:p>
            <a:pPr algn="just"/>
            <a:r>
              <a:rPr lang="en-US" altLang="ru-RU" smtClean="0">
                <a:latin typeface="Times New Roman" pitchFamily="18" charset="0"/>
                <a:cs typeface="Times New Roman" pitchFamily="18" charset="0"/>
              </a:rPr>
              <a:t>Shuni ham ta’kidlash joizki, mustaqillik sharofatidan Buxoro shahar Yangi yer ko‘chasida qurilgan jome’ masjidiga Hazrat Mavlono Shamsiddin Mahbubiy nomi berilgan.</a:t>
            </a:r>
            <a:br>
              <a:rPr lang="en-US" altLang="ru-RU" smtClean="0">
                <a:latin typeface="Times New Roman" pitchFamily="18" charset="0"/>
                <a:cs typeface="Times New Roman" pitchFamily="18" charset="0"/>
              </a:rPr>
            </a:br>
            <a:endParaRPr lang="ru-RU" altLang="ru-RU" smtClean="0">
              <a:latin typeface="Times New Roman" pitchFamily="18" charset="0"/>
              <a:cs typeface="Times New Roman" pitchFamily="18" charset="0"/>
            </a:endParaRPr>
          </a:p>
          <a:p>
            <a:pPr algn="just"/>
            <a:endParaRPr lang="ru-RU" altLang="ru-RU" sz="28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500063"/>
            <a:ext cx="8229600" cy="6357937"/>
          </a:xfrm>
        </p:spPr>
        <p:txBody>
          <a:bodyPr>
            <a:normAutofit fontScale="92500" lnSpcReduction="20000"/>
          </a:bodyPr>
          <a:lstStyle/>
          <a:p>
            <a:pPr algn="just">
              <a:defRPr/>
            </a:pP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Yangi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rahbarlar</a:t>
            </a:r>
            <a:r>
              <a:rPr lang="en-US" sz="4000" dirty="0" smtClean="0">
                <a:latin typeface="Times New Roman" panose="02020603050405020304" pitchFamily="18" charset="0"/>
                <a:cs typeface="Times New Roman" panose="02020603050405020304" pitchFamily="18" charset="0"/>
              </a:rPr>
              <a:t> ham </a:t>
            </a:r>
            <a:r>
              <a:rPr lang="en-US" sz="4000" dirty="0" err="1" smtClean="0">
                <a:latin typeface="Times New Roman" panose="02020603050405020304" pitchFamily="18" charset="0"/>
                <a:cs typeface="Times New Roman" panose="02020603050405020304" pitchFamily="18" charset="0"/>
              </a:rPr>
              <a:t>tashkilotchilik</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va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dushmanga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nisbatan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nafratlarini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namoyon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qilishadi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Mo‘g‘ullar</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ularga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qarshi</a:t>
            </a:r>
            <a:r>
              <a:rPr lang="en-US" sz="4000" dirty="0" smtClean="0">
                <a:latin typeface="Times New Roman" panose="02020603050405020304" pitchFamily="18" charset="0"/>
                <a:cs typeface="Times New Roman" panose="02020603050405020304" pitchFamily="18" charset="0"/>
              </a:rPr>
              <a:t> </a:t>
            </a:r>
            <a:r>
              <a:rPr lang="en-US" sz="4000" dirty="0" err="1" smtClean="0">
                <a:solidFill>
                  <a:srgbClr val="FF0000"/>
                </a:solidFill>
                <a:latin typeface="Times New Roman" panose="02020603050405020304" pitchFamily="18" charset="0"/>
                <a:cs typeface="Times New Roman" panose="02020603050405020304" pitchFamily="18" charset="0"/>
              </a:rPr>
              <a:t>Eldiz</a:t>
            </a:r>
            <a:r>
              <a:rPr lang="en-US" sz="4000" dirty="0" smtClean="0">
                <a:solidFill>
                  <a:srgbClr val="FF0000"/>
                </a:solidFill>
                <a:latin typeface="Times New Roman" panose="02020603050405020304" pitchFamily="18" charset="0"/>
                <a:cs typeface="Times New Roman" panose="02020603050405020304" pitchFamily="18" charset="0"/>
              </a:rPr>
              <a:t> </a:t>
            </a:r>
            <a:r>
              <a:rPr lang="en-US" sz="4000" dirty="0" err="1" smtClean="0">
                <a:solidFill>
                  <a:srgbClr val="FF0000"/>
                </a:solidFill>
                <a:latin typeface="Times New Roman" panose="02020603050405020304" pitchFamily="18" charset="0"/>
                <a:cs typeface="Times New Roman" panose="02020603050405020304" pitchFamily="18" charset="0"/>
              </a:rPr>
              <a:t>Nuyon</a:t>
            </a:r>
            <a:r>
              <a:rPr lang="en-US" sz="4000" dirty="0" smtClean="0">
                <a:solidFill>
                  <a:srgbClr val="FF0000"/>
                </a:solidFill>
                <a:latin typeface="Times New Roman" panose="02020603050405020304" pitchFamily="18" charset="0"/>
                <a:cs typeface="Times New Roman" panose="02020603050405020304" pitchFamily="18" charset="0"/>
              </a:rPr>
              <a:t> </a:t>
            </a:r>
            <a:r>
              <a:rPr lang="en-US" sz="4000" dirty="0" err="1" smtClean="0">
                <a:solidFill>
                  <a:srgbClr val="FF0000"/>
                </a:solidFill>
                <a:latin typeface="Times New Roman" panose="02020603050405020304" pitchFamily="18" charset="0"/>
                <a:cs typeface="Times New Roman" panose="02020603050405020304" pitchFamily="18" charset="0"/>
              </a:rPr>
              <a:t>va</a:t>
            </a:r>
            <a:r>
              <a:rPr lang="en-US" sz="4000" dirty="0" smtClean="0">
                <a:solidFill>
                  <a:srgbClr val="FF0000"/>
                </a:solidFill>
                <a:latin typeface="Times New Roman" panose="02020603050405020304" pitchFamily="18" charset="0"/>
                <a:cs typeface="Times New Roman" panose="02020603050405020304" pitchFamily="18" charset="0"/>
              </a:rPr>
              <a:t> </a:t>
            </a:r>
            <a:r>
              <a:rPr lang="en-US" sz="4000" dirty="0" err="1" smtClean="0">
                <a:solidFill>
                  <a:srgbClr val="FF0000"/>
                </a:solidFill>
                <a:latin typeface="Times New Roman" panose="02020603050405020304" pitchFamily="18" charset="0"/>
                <a:cs typeface="Times New Roman" panose="02020603050405020304" pitchFamily="18" charset="0"/>
              </a:rPr>
              <a:t>Chekan</a:t>
            </a:r>
            <a:r>
              <a:rPr lang="en-US" sz="4000" dirty="0" smtClean="0">
                <a:solidFill>
                  <a:srgbClr val="FF0000"/>
                </a:solidFill>
                <a:latin typeface="Times New Roman" panose="02020603050405020304" pitchFamily="18" charset="0"/>
                <a:cs typeface="Times New Roman" panose="02020603050405020304" pitchFamily="18" charset="0"/>
              </a:rPr>
              <a:t> </a:t>
            </a:r>
            <a:r>
              <a:rPr lang="en-US" sz="4000" dirty="0" err="1" smtClean="0">
                <a:solidFill>
                  <a:srgbClr val="FF0000"/>
                </a:solidFill>
                <a:latin typeface="Times New Roman" panose="02020603050405020304" pitchFamily="18" charset="0"/>
                <a:cs typeface="Times New Roman" panose="02020603050405020304" pitchFamily="18" charset="0"/>
              </a:rPr>
              <a:t>Qurchi</a:t>
            </a:r>
            <a:r>
              <a:rPr lang="en-US" sz="4000" dirty="0" smtClean="0">
                <a:solidFill>
                  <a:srgbClr val="FF0000"/>
                </a:solidFill>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boshliq</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yangi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kuchlarni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tashlashadi</a:t>
            </a:r>
            <a:endParaRPr lang="ru-RU" sz="4000" dirty="0" smtClean="0">
              <a:latin typeface="Times New Roman" panose="02020603050405020304" pitchFamily="18" charset="0"/>
              <a:cs typeface="Times New Roman" panose="02020603050405020304" pitchFamily="18" charset="0"/>
            </a:endParaRPr>
          </a:p>
          <a:p>
            <a:pPr algn="just">
              <a:defRPr/>
            </a:pPr>
            <a:r>
              <a:rPr lang="en-US" sz="4000" dirty="0" err="1" smtClean="0">
                <a:latin typeface="Times New Roman" panose="02020603050405020304" pitchFamily="18" charset="0"/>
                <a:cs typeface="Times New Roman" panose="02020603050405020304" pitchFamily="18" charset="0"/>
              </a:rPr>
              <a:t>Karmana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yaqinidagi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Raboti</a:t>
            </a:r>
            <a:r>
              <a:rPr lang="en-US" sz="4000" dirty="0" smtClean="0">
                <a:latin typeface="Times New Roman" panose="02020603050405020304" pitchFamily="18" charset="0"/>
                <a:cs typeface="Times New Roman" panose="02020603050405020304" pitchFamily="18" charset="0"/>
              </a:rPr>
              <a:t> Malik (</a:t>
            </a:r>
            <a:r>
              <a:rPr lang="en-US" sz="4000" dirty="0" err="1" smtClean="0">
                <a:latin typeface="Times New Roman" panose="02020603050405020304" pitchFamily="18" charset="0"/>
                <a:cs typeface="Times New Roman" panose="02020603050405020304" pitchFamily="18" charset="0"/>
              </a:rPr>
              <a:t>hozirgi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Navoiy</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viloyati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Karmana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tumani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hududi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bo‘lgan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shiddatli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jangda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ko‘pchiligi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qurol-yarog‘siz</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bo‘lgan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qo‘zg‘olonchilar</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mag‘lubiyatga</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uchraydi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ulardan</a:t>
            </a:r>
            <a:r>
              <a:rPr lang="en-US" sz="4000" dirty="0" smtClean="0">
                <a:latin typeface="Times New Roman" panose="02020603050405020304" pitchFamily="18" charset="0"/>
                <a:cs typeface="Times New Roman" panose="02020603050405020304" pitchFamily="18" charset="0"/>
              </a:rPr>
              <a:t> 20000 </a:t>
            </a:r>
            <a:r>
              <a:rPr lang="en-US" sz="4000" dirty="0" err="1" smtClean="0">
                <a:latin typeface="Times New Roman" panose="02020603050405020304" pitchFamily="18" charset="0"/>
                <a:cs typeface="Times New Roman" panose="02020603050405020304" pitchFamily="18" charset="0"/>
              </a:rPr>
              <a:t>kishi</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jumladan</a:t>
            </a:r>
            <a:r>
              <a:rPr lang="en-US" sz="4000" dirty="0" smtClean="0">
                <a:latin typeface="Times New Roman" panose="02020603050405020304" pitchFamily="18" charset="0"/>
                <a:cs typeface="Times New Roman" panose="02020603050405020304" pitchFamily="18" charset="0"/>
              </a:rPr>
              <a:t>, Muhammad </a:t>
            </a:r>
            <a:r>
              <a:rPr lang="en-US" sz="4000" dirty="0" err="1" smtClean="0">
                <a:latin typeface="Times New Roman" panose="02020603050405020304" pitchFamily="18" charset="0"/>
                <a:cs typeface="Times New Roman" panose="02020603050405020304" pitchFamily="18" charset="0"/>
              </a:rPr>
              <a:t>va</a:t>
            </a:r>
            <a:r>
              <a:rPr lang="en-US" sz="4000" dirty="0" smtClean="0">
                <a:latin typeface="Times New Roman" panose="02020603050405020304" pitchFamily="18" charset="0"/>
                <a:cs typeface="Times New Roman" panose="02020603050405020304" pitchFamily="18" charset="0"/>
              </a:rPr>
              <a:t> Ali ham </a:t>
            </a:r>
            <a:r>
              <a:rPr lang="en-US" sz="4000" dirty="0" err="1" smtClean="0">
                <a:latin typeface="Times New Roman" panose="02020603050405020304" pitchFamily="18" charset="0"/>
                <a:cs typeface="Times New Roman" panose="02020603050405020304" pitchFamily="18" charset="0"/>
              </a:rPr>
              <a:t>halok</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bo‘ladi</a:t>
            </a:r>
            <a:endParaRPr lang="ru-RU" sz="4000" dirty="0" smtClean="0">
              <a:latin typeface="Times New Roman" panose="02020603050405020304" pitchFamily="18" charset="0"/>
              <a:cs typeface="Times New Roman" panose="02020603050405020304" pitchFamily="18" charset="0"/>
            </a:endParaRPr>
          </a:p>
          <a:p>
            <a:pPr algn="just">
              <a:defRPr/>
            </a:pPr>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Содержимое 1"/>
          <p:cNvSpPr>
            <a:spLocks noGrp="1"/>
          </p:cNvSpPr>
          <p:nvPr>
            <p:ph idx="1"/>
          </p:nvPr>
        </p:nvSpPr>
        <p:spPr>
          <a:xfrm>
            <a:off x="179388" y="377825"/>
            <a:ext cx="8643937" cy="6500813"/>
          </a:xfrm>
        </p:spPr>
        <p:txBody>
          <a:bodyPr/>
          <a:lstStyle/>
          <a:p>
            <a:pPr algn="just"/>
            <a:r>
              <a:rPr lang="ru-RU" altLang="ru-RU" smtClean="0">
                <a:latin typeface="Times New Roman" pitchFamily="18" charset="0"/>
                <a:cs typeface="Times New Roman" pitchFamily="18" charset="0"/>
              </a:rPr>
              <a:t>Chingizxon o'z hukmronligining so'nggi davrlariga kelib, 1224</a:t>
            </a:r>
            <a:r>
              <a:rPr lang="en-US" altLang="ru-RU" smtClean="0">
                <a:latin typeface="Times New Roman" pitchFamily="18" charset="0"/>
                <a:cs typeface="Times New Roman" pitchFamily="18" charset="0"/>
              </a:rPr>
              <a:t>-</a:t>
            </a:r>
            <a:r>
              <a:rPr lang="ru-RU" altLang="ru-RU" smtClean="0">
                <a:latin typeface="Times New Roman" pitchFamily="18" charset="0"/>
                <a:cs typeface="Times New Roman" pitchFamily="18" charset="0"/>
              </a:rPr>
              <a:t>yilda o'z qo'l ostiga kiritgan barcha hududlarni avlodlari o'rtasida taqsim qiladi. Chunonchi, Irtish daryosi sohillaridan g'arbga tomon to </a:t>
            </a:r>
            <a:r>
              <a:rPr lang="en-US" altLang="ru-RU" smtClean="0">
                <a:latin typeface="Times New Roman" pitchFamily="18" charset="0"/>
                <a:cs typeface="Times New Roman" pitchFamily="18" charset="0"/>
              </a:rPr>
              <a:t> </a:t>
            </a:r>
            <a:r>
              <a:rPr lang="ru-RU" altLang="ru-RU" smtClean="0">
                <a:latin typeface="Times New Roman" pitchFamily="18" charset="0"/>
                <a:cs typeface="Times New Roman" pitchFamily="18" charset="0"/>
              </a:rPr>
              <a:t>«mo'g'ullar otining tuyog'i yetgan joygacha» bo'lgan yerlar, Sirdaryoning quyi oqimi va Xorazmning shimoli -g'arbiy qismlari to'ng'ich o'g'li Jo'jiga, Sharqiy Turkiston, Yettisuv va Movarounnahr yerlari Chin-gizning ikkinchi o'g'li Chig'atoyga berildi. </a:t>
            </a:r>
          </a:p>
          <a:p>
            <a:endParaRPr lang="ru-RU" altLang="ru-RU" sz="28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Содержимое 1"/>
          <p:cNvSpPr>
            <a:spLocks noGrp="1"/>
          </p:cNvSpPr>
          <p:nvPr>
            <p:ph idx="1"/>
          </p:nvPr>
        </p:nvSpPr>
        <p:spPr>
          <a:xfrm>
            <a:off x="457200" y="500063"/>
            <a:ext cx="8229600" cy="6072187"/>
          </a:xfrm>
        </p:spPr>
        <p:txBody>
          <a:bodyPr/>
          <a:lstStyle/>
          <a:p>
            <a:pPr algn="just"/>
            <a:r>
              <a:rPr lang="en-US" altLang="ru-RU" smtClean="0">
                <a:latin typeface="Times New Roman" pitchFamily="18" charset="0"/>
                <a:cs typeface="Times New Roman" pitchFamily="18" charset="0"/>
              </a:rPr>
              <a:t>Qo‘zg‘olon shafqatsizlarcha bostiriladi. Mo‘g‘ul bosqoqlari Buxoroga kirib, shahar va uning atrofidagi kishilarni talashga va o‘ldirishga kirishadilar. Xo‘jandda turgan mo‘g‘ullar noibi </a:t>
            </a:r>
            <a:r>
              <a:rPr lang="en-US" altLang="ru-RU" smtClean="0">
                <a:solidFill>
                  <a:srgbClr val="FF0000"/>
                </a:solidFill>
                <a:latin typeface="Times New Roman" pitchFamily="18" charset="0"/>
                <a:cs typeface="Times New Roman" pitchFamily="18" charset="0"/>
              </a:rPr>
              <a:t>Mahmud Yalavochning </a:t>
            </a:r>
            <a:r>
              <a:rPr lang="en-US" altLang="ru-RU" smtClean="0">
                <a:latin typeface="Times New Roman" pitchFamily="18" charset="0"/>
                <a:cs typeface="Times New Roman" pitchFamily="18" charset="0"/>
              </a:rPr>
              <a:t>bu yerga kelishi bilan Buxorodagi qirg‘in to‘xtatiladi. U talangan va vayron etilgan shahardan hech qanday soliq yig‘ib bo‘lmasligiga Chingizxonning o‘g‘li – ulus hukmdori Chig‘atoyni ishontira oladi.</a:t>
            </a:r>
            <a:endParaRPr lang="ru-RU" altLang="ru-RU" smtClean="0">
              <a:latin typeface="Times New Roman" pitchFamily="18" charset="0"/>
              <a:cs typeface="Times New Roman" pitchFamily="18" charset="0"/>
            </a:endParaRPr>
          </a:p>
          <a:p>
            <a:pPr algn="just"/>
            <a:endParaRPr lang="ru-RU" altLang="ru-RU"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28625" y="214313"/>
            <a:ext cx="8286750" cy="6215062"/>
          </a:xfrm>
        </p:spPr>
        <p:txBody>
          <a:bodyPr>
            <a:noAutofit/>
          </a:bodyPr>
          <a:lstStyle/>
          <a:p>
            <a:pPr algn="just">
              <a:defRPr/>
            </a:pPr>
            <a:r>
              <a:rPr lang="en-US" sz="3600" dirty="0" err="1" smtClean="0">
                <a:latin typeface="Times New Roman" panose="02020603050405020304" pitchFamily="18" charset="0"/>
                <a:cs typeface="Times New Roman" panose="02020603050405020304" pitchFamily="18" charset="0"/>
              </a:rPr>
              <a:t>Garchi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xalq</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qo'zg'oloni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mag'lub</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etilsa-da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biroq</a:t>
            </a:r>
            <a:r>
              <a:rPr lang="en-US" sz="3600" dirty="0" smtClean="0">
                <a:latin typeface="Times New Roman" panose="02020603050405020304" pitchFamily="18" charset="0"/>
                <a:cs typeface="Times New Roman" panose="02020603050405020304" pitchFamily="18" charset="0"/>
              </a:rPr>
              <a:t> u </a:t>
            </a:r>
            <a:r>
              <a:rPr lang="en-US" sz="3600" dirty="0" err="1" smtClean="0">
                <a:latin typeface="Times New Roman" panose="02020603050405020304" pitchFamily="18" charset="0"/>
                <a:cs typeface="Times New Roman" panose="02020603050405020304" pitchFamily="18" charset="0"/>
              </a:rPr>
              <a:t>Movarounnahr</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erksevar</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xalqining</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ozodlik</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mustaqillik</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yo'lidagi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hlinkClick r:id="rId2"/>
              </a:rPr>
              <a:t>mardonavor</a:t>
            </a:r>
            <a:r>
              <a:rPr lang="en-US" sz="3600" dirty="0" smtClean="0">
                <a:latin typeface="Times New Roman" panose="02020603050405020304" pitchFamily="18" charset="0"/>
                <a:cs typeface="Times New Roman" panose="02020603050405020304" pitchFamily="18" charset="0"/>
                <a:hlinkClick r:id="rId2"/>
              </a:rPr>
              <a:t> </a:t>
            </a:r>
            <a:r>
              <a:rPr lang="en-US" sz="3600" dirty="0" err="1" smtClean="0">
                <a:latin typeface="Times New Roman" panose="02020603050405020304" pitchFamily="18" charset="0"/>
                <a:cs typeface="Times New Roman" panose="02020603050405020304" pitchFamily="18" charset="0"/>
                <a:hlinkClick r:id="rId2"/>
              </a:rPr>
              <a:t>kurashi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qat'iyatini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to'la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namoyon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etdi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Ayni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chog'da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Torobiy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qo'zg'oloni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mo'g'ul</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hukmdorlariga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mahalliy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xalq</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bilan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munosabatlarini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qayta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ko'rib</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chiqish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siyosiy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taktik</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yo'llarni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o'zgartirish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uchun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muhim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saboq</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bo'ldi</a:t>
            </a:r>
            <a:r>
              <a:rPr lang="en-US" sz="3600" dirty="0" smtClean="0">
                <a:latin typeface="Times New Roman" panose="02020603050405020304" pitchFamily="18" charset="0"/>
                <a:cs typeface="Times New Roman" panose="02020603050405020304" pitchFamily="18" charset="0"/>
              </a:rPr>
              <a:t>. </a:t>
            </a:r>
            <a:endParaRPr lang="ru-RU" sz="3600" dirty="0" smtClean="0">
              <a:latin typeface="Times New Roman" panose="02020603050405020304" pitchFamily="18" charset="0"/>
              <a:cs typeface="Times New Roman" panose="02020603050405020304" pitchFamily="18" charset="0"/>
            </a:endParaRPr>
          </a:p>
          <a:p>
            <a:pPr algn="just">
              <a:defRPr/>
            </a:pPr>
            <a:endParaRPr lang="ru-RU" sz="3400" dirty="0">
              <a:solidFill>
                <a:schemeClr val="accent4">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Объект 2"/>
          <p:cNvSpPr>
            <a:spLocks noGrp="1"/>
          </p:cNvSpPr>
          <p:nvPr>
            <p:ph idx="1"/>
          </p:nvPr>
        </p:nvSpPr>
        <p:spPr>
          <a:xfrm>
            <a:off x="457200" y="500063"/>
            <a:ext cx="8229600" cy="5507037"/>
          </a:xfrm>
        </p:spPr>
        <p:txBody>
          <a:bodyPr/>
          <a:lstStyle/>
          <a:p>
            <a:pPr algn="just"/>
            <a:r>
              <a:rPr lang="en-US" altLang="ru-RU" smtClean="0">
                <a:latin typeface="Times New Roman" pitchFamily="18" charset="0"/>
                <a:cs typeface="Times New Roman" pitchFamily="18" charset="0"/>
              </a:rPr>
              <a:t>Mahalliy xalq orasida ancha obro'sizlanib qolgan Mahmud Yalavochning mo'g'ul hukmdorlari tomonidan Movarounnahrdan olinib,1238- yilda Pekinga hokim etib tayinlanishi, uning o'rni katta o'g'li Mas'udbek (1239-1289) ka berilishi ham qo'zg'olonning muhim saboqlaridan biri bo'ldi.</a:t>
            </a:r>
            <a:endParaRPr lang="ru-RU" altLang="ru-RU" smtClean="0">
              <a:solidFill>
                <a:srgbClr val="00206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Содержимое 1"/>
          <p:cNvSpPr>
            <a:spLocks noGrp="1"/>
          </p:cNvSpPr>
          <p:nvPr>
            <p:ph idx="1"/>
          </p:nvPr>
        </p:nvSpPr>
        <p:spPr>
          <a:xfrm>
            <a:off x="457200" y="285750"/>
            <a:ext cx="8229600" cy="5721350"/>
          </a:xfrm>
        </p:spPr>
        <p:txBody>
          <a:bodyPr/>
          <a:lstStyle/>
          <a:p>
            <a:pPr algn="just"/>
            <a:r>
              <a:rPr lang="en-US" altLang="ru-RU" sz="3600" smtClean="0">
                <a:latin typeface="Times New Roman" pitchFamily="18" charset="0"/>
                <a:cs typeface="Times New Roman" pitchFamily="18" charset="0"/>
              </a:rPr>
              <a:t>Maxmud Yalavoch Xitoyga jo’natilgach, Ma’sudbekka Uyg’uristonga qarashli Xo’tan, Qoshg’ar, olmaliq, Qoyalikdan to Samarqand va Jayxun daryosi sohillarigacha, Beshbaliq va Qoraxo’ja yerlari in’om etilgan.</a:t>
            </a:r>
            <a:endParaRPr lang="ru-RU" altLang="ru-RU" sz="36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714375" y="500063"/>
            <a:ext cx="7972425" cy="5929312"/>
          </a:xfrm>
        </p:spPr>
        <p:txBody>
          <a:bodyPr>
            <a:normAutofit lnSpcReduction="10000"/>
          </a:bodyPr>
          <a:lstStyle/>
          <a:p>
            <a:pPr algn="just">
              <a:defRPr/>
            </a:pPr>
            <a:r>
              <a:rPr lang="en-US" dirty="0" err="1" smtClean="0"/>
              <a:t>Mas'udbek</a:t>
            </a:r>
            <a:r>
              <a:rPr lang="en-US" dirty="0" smtClean="0"/>
              <a:t> (1238-1289 - </a:t>
            </a:r>
            <a:r>
              <a:rPr lang="en-US" dirty="0" err="1" smtClean="0"/>
              <a:t>yil</a:t>
            </a:r>
            <a:r>
              <a:rPr lang="en-US" dirty="0" smtClean="0"/>
              <a:t>) </a:t>
            </a:r>
            <a:r>
              <a:rPr lang="en-US" dirty="0" err="1" smtClean="0"/>
              <a:t>bir</a:t>
            </a:r>
            <a:r>
              <a:rPr lang="en-US" dirty="0" smtClean="0"/>
              <a:t> </a:t>
            </a:r>
            <a:r>
              <a:rPr lang="en-US" dirty="0" err="1" smtClean="0"/>
              <a:t>tomondan</a:t>
            </a:r>
            <a:r>
              <a:rPr lang="en-US" dirty="0" smtClean="0"/>
              <a:t>, </a:t>
            </a:r>
            <a:r>
              <a:rPr lang="en-US" dirty="0" err="1" smtClean="0"/>
              <a:t>hukmron</a:t>
            </a:r>
            <a:r>
              <a:rPr lang="en-US" dirty="0" smtClean="0"/>
              <a:t> </a:t>
            </a:r>
            <a:r>
              <a:rPr lang="en-US" dirty="0" err="1" smtClean="0"/>
              <a:t>mo'g'ul</a:t>
            </a:r>
            <a:r>
              <a:rPr lang="en-US" dirty="0" smtClean="0"/>
              <a:t> </a:t>
            </a:r>
            <a:r>
              <a:rPr lang="en-US" dirty="0" err="1" smtClean="0"/>
              <a:t>Konlari</a:t>
            </a:r>
            <a:r>
              <a:rPr lang="en-US" dirty="0" smtClean="0"/>
              <a:t>, </a:t>
            </a:r>
            <a:r>
              <a:rPr lang="en-US" dirty="0" err="1" smtClean="0"/>
              <a:t>aslzodalari</a:t>
            </a:r>
            <a:r>
              <a:rPr lang="en-US" dirty="0" smtClean="0"/>
              <a:t> </a:t>
            </a:r>
            <a:r>
              <a:rPr lang="en-US" dirty="0" err="1" smtClean="0"/>
              <a:t>bilan</a:t>
            </a:r>
            <a:r>
              <a:rPr lang="en-US" dirty="0" smtClean="0"/>
              <a:t> </a:t>
            </a:r>
            <a:r>
              <a:rPr lang="en-US" dirty="0" err="1" smtClean="0"/>
              <a:t>umumiy</a:t>
            </a:r>
            <a:r>
              <a:rPr lang="en-US" dirty="0" smtClean="0"/>
              <a:t> </a:t>
            </a:r>
            <a:r>
              <a:rPr lang="en-US" dirty="0" err="1" smtClean="0"/>
              <a:t>til</a:t>
            </a:r>
            <a:r>
              <a:rPr lang="en-US" dirty="0" smtClean="0"/>
              <a:t> </a:t>
            </a:r>
            <a:r>
              <a:rPr lang="en-US" dirty="0" err="1" smtClean="0"/>
              <a:t>topishga</a:t>
            </a:r>
            <a:r>
              <a:rPr lang="en-US" dirty="0" smtClean="0"/>
              <a:t> </a:t>
            </a:r>
            <a:r>
              <a:rPr lang="en-US" dirty="0" err="1" smtClean="0"/>
              <a:t>harakat</a:t>
            </a:r>
            <a:r>
              <a:rPr lang="en-US" dirty="0" smtClean="0"/>
              <a:t> </a:t>
            </a:r>
            <a:r>
              <a:rPr lang="en-US" dirty="0" err="1" smtClean="0"/>
              <a:t>etib</a:t>
            </a:r>
            <a:r>
              <a:rPr lang="en-US" dirty="0" smtClean="0"/>
              <a:t>, </a:t>
            </a:r>
            <a:r>
              <a:rPr lang="en-US" dirty="0" err="1" smtClean="0">
                <a:hlinkClick r:id="rId2"/>
              </a:rPr>
              <a:t>ularning</a:t>
            </a:r>
            <a:r>
              <a:rPr lang="en-US" dirty="0" smtClean="0">
                <a:hlinkClick r:id="rId2"/>
              </a:rPr>
              <a:t> </a:t>
            </a:r>
            <a:r>
              <a:rPr lang="en-US" dirty="0" err="1" smtClean="0">
                <a:hlinkClick r:id="rId2"/>
              </a:rPr>
              <a:t>manfaatlari</a:t>
            </a:r>
            <a:r>
              <a:rPr lang="en-US" dirty="0" smtClean="0"/>
              <a:t>, </a:t>
            </a:r>
            <a:r>
              <a:rPr lang="en-US" dirty="0" err="1" smtClean="0"/>
              <a:t>qiziqishlariga</a:t>
            </a:r>
            <a:r>
              <a:rPr lang="en-US" dirty="0" smtClean="0"/>
              <a:t> </a:t>
            </a:r>
            <a:r>
              <a:rPr lang="en-US" dirty="0" err="1" smtClean="0"/>
              <a:t>mos</a:t>
            </a:r>
            <a:r>
              <a:rPr lang="en-US" dirty="0" smtClean="0"/>
              <a:t> </a:t>
            </a:r>
            <a:r>
              <a:rPr lang="en-US" dirty="0" err="1" smtClean="0"/>
              <a:t>keladigan</a:t>
            </a:r>
            <a:r>
              <a:rPr lang="en-US" dirty="0" smtClean="0"/>
              <a:t> </a:t>
            </a:r>
            <a:r>
              <a:rPr lang="en-US" dirty="0" err="1" smtClean="0"/>
              <a:t>siyosat</a:t>
            </a:r>
            <a:r>
              <a:rPr lang="en-US" dirty="0" smtClean="0"/>
              <a:t> </a:t>
            </a:r>
            <a:r>
              <a:rPr lang="en-US" dirty="0" err="1" smtClean="0"/>
              <a:t>yuritgan</a:t>
            </a:r>
            <a:r>
              <a:rPr lang="en-US" dirty="0" smtClean="0"/>
              <a:t> </a:t>
            </a:r>
            <a:r>
              <a:rPr lang="en-US" dirty="0" err="1" smtClean="0"/>
              <a:t>bo'lsa</a:t>
            </a:r>
            <a:r>
              <a:rPr lang="en-US" dirty="0" smtClean="0"/>
              <a:t>, </a:t>
            </a:r>
            <a:r>
              <a:rPr lang="en-US" dirty="0" err="1" smtClean="0"/>
              <a:t>ikkinchi</a:t>
            </a:r>
            <a:r>
              <a:rPr lang="en-US" dirty="0" smtClean="0"/>
              <a:t> </a:t>
            </a:r>
            <a:r>
              <a:rPr lang="en-US" dirty="0" err="1" smtClean="0"/>
              <a:t>tomondan</a:t>
            </a:r>
            <a:r>
              <a:rPr lang="en-US" dirty="0" smtClean="0"/>
              <a:t> </a:t>
            </a:r>
            <a:r>
              <a:rPr lang="en-US" dirty="0" err="1" smtClean="0"/>
              <a:t>mo'g'ul</a:t>
            </a:r>
            <a:r>
              <a:rPr lang="en-US" dirty="0" smtClean="0"/>
              <a:t> </a:t>
            </a:r>
            <a:r>
              <a:rPr lang="en-US" dirty="0" err="1" smtClean="0"/>
              <a:t>xonlari</a:t>
            </a:r>
            <a:r>
              <a:rPr lang="en-US" dirty="0" smtClean="0"/>
              <a:t> </a:t>
            </a:r>
            <a:r>
              <a:rPr lang="en-US" dirty="0" err="1" smtClean="0"/>
              <a:t>o'rtasidagi</a:t>
            </a:r>
            <a:r>
              <a:rPr lang="en-US" dirty="0" smtClean="0"/>
              <a:t> </a:t>
            </a:r>
            <a:r>
              <a:rPr lang="en-US" dirty="0" err="1" smtClean="0"/>
              <a:t>toj</a:t>
            </a:r>
            <a:r>
              <a:rPr lang="en-US" dirty="0" smtClean="0"/>
              <a:t>-u </a:t>
            </a:r>
            <a:r>
              <a:rPr lang="en-US" dirty="0" err="1" smtClean="0"/>
              <a:t>taxt</a:t>
            </a:r>
            <a:r>
              <a:rPr lang="en-US" dirty="0" smtClean="0"/>
              <a:t>, </a:t>
            </a:r>
            <a:r>
              <a:rPr lang="en-US" dirty="0" err="1" smtClean="0"/>
              <a:t>hukmronlik</a:t>
            </a:r>
            <a:r>
              <a:rPr lang="en-US" dirty="0" smtClean="0"/>
              <a:t> </a:t>
            </a:r>
            <a:r>
              <a:rPr lang="en-US" dirty="0" err="1" smtClean="0"/>
              <a:t>uchun</a:t>
            </a:r>
            <a:r>
              <a:rPr lang="en-US" dirty="0" smtClean="0"/>
              <a:t> </a:t>
            </a:r>
            <a:r>
              <a:rPr lang="en-US" dirty="0" err="1" smtClean="0"/>
              <a:t>yuz</a:t>
            </a:r>
            <a:r>
              <a:rPr lang="en-US" dirty="0" smtClean="0"/>
              <a:t> </a:t>
            </a:r>
            <a:r>
              <a:rPr lang="en-US" dirty="0" err="1" smtClean="0"/>
              <a:t>bergan</a:t>
            </a:r>
            <a:r>
              <a:rPr lang="en-US" dirty="0" smtClean="0"/>
              <a:t> </a:t>
            </a:r>
            <a:r>
              <a:rPr lang="en-US" dirty="0" err="1" smtClean="0"/>
              <a:t>o'zaro</a:t>
            </a:r>
            <a:r>
              <a:rPr lang="en-US" dirty="0" smtClean="0"/>
              <a:t> </a:t>
            </a:r>
            <a:r>
              <a:rPr lang="en-US" dirty="0" err="1" smtClean="0"/>
              <a:t>ixtiloflardan</a:t>
            </a:r>
            <a:r>
              <a:rPr lang="en-US" dirty="0" smtClean="0"/>
              <a:t> </a:t>
            </a:r>
            <a:r>
              <a:rPr lang="en-US" dirty="0" err="1" smtClean="0"/>
              <a:t>ustalik</a:t>
            </a:r>
            <a:r>
              <a:rPr lang="en-US" dirty="0" smtClean="0"/>
              <a:t> </a:t>
            </a:r>
            <a:r>
              <a:rPr lang="en-US" dirty="0" err="1" smtClean="0"/>
              <a:t>bilan</a:t>
            </a:r>
            <a:r>
              <a:rPr lang="en-US" dirty="0" smtClean="0"/>
              <a:t> </a:t>
            </a:r>
            <a:r>
              <a:rPr lang="en-US" dirty="0" err="1" smtClean="0"/>
              <a:t>foydaianib</a:t>
            </a:r>
            <a:r>
              <a:rPr lang="en-US" dirty="0" smtClean="0"/>
              <a:t>, </a:t>
            </a:r>
            <a:r>
              <a:rPr lang="en-US" dirty="0" err="1" smtClean="0"/>
              <a:t>o'lkada</a:t>
            </a:r>
            <a:r>
              <a:rPr lang="en-US" dirty="0" smtClean="0"/>
              <a:t> </a:t>
            </a:r>
            <a:r>
              <a:rPr lang="en-US" dirty="0" err="1" smtClean="0"/>
              <a:t>savdo-sotiqni</a:t>
            </a:r>
            <a:r>
              <a:rPr lang="en-US" dirty="0" smtClean="0"/>
              <a:t> </a:t>
            </a:r>
            <a:r>
              <a:rPr lang="en-US" dirty="0" err="1" smtClean="0"/>
              <a:t>jonlantirish</a:t>
            </a:r>
            <a:r>
              <a:rPr lang="en-US" dirty="0" smtClean="0"/>
              <a:t>, </a:t>
            </a:r>
            <a:r>
              <a:rPr lang="en-US" dirty="0" err="1" smtClean="0"/>
              <a:t>iqtisodiy</a:t>
            </a:r>
            <a:r>
              <a:rPr lang="en-US" dirty="0" smtClean="0"/>
              <a:t> </a:t>
            </a:r>
            <a:r>
              <a:rPr lang="en-US" dirty="0" err="1" smtClean="0"/>
              <a:t>tadbirlarni</a:t>
            </a:r>
            <a:r>
              <a:rPr lang="en-US" dirty="0" smtClean="0"/>
              <a:t> </a:t>
            </a:r>
            <a:r>
              <a:rPr lang="en-US" dirty="0" err="1" smtClean="0"/>
              <a:t>amalga</a:t>
            </a:r>
            <a:r>
              <a:rPr lang="en-US" dirty="0" smtClean="0"/>
              <a:t> </a:t>
            </a:r>
            <a:r>
              <a:rPr lang="en-US" dirty="0" err="1" smtClean="0"/>
              <a:t>oshirishga</a:t>
            </a:r>
            <a:r>
              <a:rPr lang="en-US" dirty="0" smtClean="0"/>
              <a:t> </a:t>
            </a:r>
            <a:r>
              <a:rPr lang="en-US" dirty="0" err="1" smtClean="0"/>
              <a:t>intildi</a:t>
            </a:r>
            <a:r>
              <a:rPr lang="en-US" dirty="0" smtClean="0"/>
              <a:t>.</a:t>
            </a:r>
            <a:endParaRPr lang="ru-RU" dirty="0" smtClean="0"/>
          </a:p>
          <a:p>
            <a:pPr>
              <a:defRPr/>
            </a:pPr>
            <a:endParaRPr lang="ru-RU"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357188"/>
            <a:ext cx="8229600" cy="6143625"/>
          </a:xfrm>
        </p:spPr>
        <p:txBody>
          <a:bodyPr>
            <a:normAutofit fontScale="92500" lnSpcReduction="10000"/>
          </a:bodyPr>
          <a:lstStyle/>
          <a:p>
            <a:pPr>
              <a:defRPr/>
            </a:pPr>
            <a:r>
              <a:rPr lang="en-US" sz="3500" dirty="0" smtClean="0"/>
              <a:t>Mahmud </a:t>
            </a:r>
            <a:r>
              <a:rPr lang="en-US" sz="3500" dirty="0" err="1" smtClean="0"/>
              <a:t>Yalavochning</a:t>
            </a:r>
            <a:r>
              <a:rPr lang="en-US" sz="3500" dirty="0" smtClean="0"/>
              <a:t> </a:t>
            </a:r>
            <a:r>
              <a:rPr lang="en-US" sz="3500" dirty="0" err="1" smtClean="0"/>
              <a:t>o'g'li</a:t>
            </a:r>
            <a:r>
              <a:rPr lang="en-US" sz="3500" dirty="0" smtClean="0"/>
              <a:t>, </a:t>
            </a:r>
            <a:r>
              <a:rPr lang="en-US" sz="3500" dirty="0" err="1" smtClean="0"/>
              <a:t>Ma'sudbek</a:t>
            </a:r>
            <a:r>
              <a:rPr lang="en-US" sz="3500" dirty="0" smtClean="0"/>
              <a:t> </a:t>
            </a:r>
            <a:r>
              <a:rPr lang="en-US" sz="3500" dirty="0" err="1" smtClean="0"/>
              <a:t>davrida</a:t>
            </a:r>
            <a:r>
              <a:rPr lang="en-US" sz="3500" dirty="0" smtClean="0"/>
              <a:t> (1238-1289 </a:t>
            </a:r>
            <a:r>
              <a:rPr lang="en-US" sz="3500" dirty="0" err="1" smtClean="0"/>
              <a:t>yillar</a:t>
            </a:r>
            <a:r>
              <a:rPr lang="en-US" sz="3500" dirty="0" smtClean="0"/>
              <a:t>)</a:t>
            </a:r>
            <a:r>
              <a:rPr lang="en-US" sz="3500" dirty="0" err="1" smtClean="0"/>
              <a:t>Movarounnahrda</a:t>
            </a:r>
            <a:r>
              <a:rPr lang="en-US" sz="3500" dirty="0" smtClean="0"/>
              <a:t> </a:t>
            </a:r>
            <a:r>
              <a:rPr lang="en-US" sz="3500" dirty="0" err="1" smtClean="0"/>
              <a:t>nisbatan</a:t>
            </a:r>
            <a:r>
              <a:rPr lang="en-US" sz="3500" dirty="0" smtClean="0"/>
              <a:t> </a:t>
            </a:r>
            <a:r>
              <a:rPr lang="en-US" sz="3500" dirty="0" err="1" smtClean="0"/>
              <a:t>tinchlik</a:t>
            </a:r>
            <a:r>
              <a:rPr lang="en-US" sz="3500" dirty="0" smtClean="0"/>
              <a:t> </a:t>
            </a:r>
            <a:r>
              <a:rPr lang="en-US" sz="3500" dirty="0" err="1" smtClean="0"/>
              <a:t>va</a:t>
            </a:r>
            <a:r>
              <a:rPr lang="en-US" sz="3500" dirty="0" smtClean="0"/>
              <a:t> </a:t>
            </a:r>
            <a:r>
              <a:rPr lang="en-US" sz="3500" dirty="0" err="1" smtClean="0"/>
              <a:t>osoyishtalik</a:t>
            </a:r>
            <a:r>
              <a:rPr lang="en-US" sz="3500" dirty="0" smtClean="0"/>
              <a:t> </a:t>
            </a:r>
            <a:r>
              <a:rPr lang="en-US" sz="3500" dirty="0" err="1" smtClean="0"/>
              <a:t>hukm</a:t>
            </a:r>
            <a:r>
              <a:rPr lang="en-US" sz="3500" dirty="0" smtClean="0"/>
              <a:t> </a:t>
            </a:r>
            <a:r>
              <a:rPr lang="en-US" sz="3500" dirty="0" err="1" smtClean="0"/>
              <a:t>suradi</a:t>
            </a:r>
            <a:r>
              <a:rPr lang="en-US" sz="3500" dirty="0" smtClean="0"/>
              <a:t>. </a:t>
            </a:r>
            <a:r>
              <a:rPr lang="en-US" sz="3500" dirty="0" err="1" smtClean="0"/>
              <a:t>Ma'sudbekningbevosita</a:t>
            </a:r>
            <a:r>
              <a:rPr lang="en-US" sz="3500" dirty="0" smtClean="0"/>
              <a:t> </a:t>
            </a:r>
            <a:r>
              <a:rPr lang="en-US" sz="3500" dirty="0" err="1" smtClean="0"/>
              <a:t>tashabbusi</a:t>
            </a:r>
            <a:r>
              <a:rPr lang="en-US" sz="3500" dirty="0" smtClean="0"/>
              <a:t> </a:t>
            </a:r>
            <a:r>
              <a:rPr lang="en-US" sz="3500" dirty="0" err="1" smtClean="0"/>
              <a:t>bilan</a:t>
            </a:r>
            <a:r>
              <a:rPr lang="en-US" sz="3500" dirty="0" smtClean="0"/>
              <a:t> 1271-yilda </a:t>
            </a:r>
            <a:r>
              <a:rPr lang="en-US" sz="3500" dirty="0" err="1" smtClean="0"/>
              <a:t>pul</a:t>
            </a:r>
            <a:r>
              <a:rPr lang="en-US" sz="3500" dirty="0" smtClean="0"/>
              <a:t> </a:t>
            </a:r>
            <a:r>
              <a:rPr lang="en-US" sz="3500" dirty="0" err="1" smtClean="0"/>
              <a:t>islohoti</a:t>
            </a:r>
            <a:r>
              <a:rPr lang="en-US" sz="3500" dirty="0" smtClean="0"/>
              <a:t> </a:t>
            </a:r>
            <a:r>
              <a:rPr lang="en-US" sz="3500" dirty="0" err="1" smtClean="0"/>
              <a:t>o'tkazilib</a:t>
            </a:r>
            <a:r>
              <a:rPr lang="en-US" sz="3500" dirty="0" smtClean="0"/>
              <a:t>, </a:t>
            </a:r>
            <a:r>
              <a:rPr lang="en-US" sz="3500" dirty="0" err="1" smtClean="0"/>
              <a:t>bir</a:t>
            </a:r>
            <a:r>
              <a:rPr lang="en-US" sz="3500" dirty="0" smtClean="0"/>
              <a:t> </a:t>
            </a:r>
            <a:r>
              <a:rPr lang="en-US" sz="3500" dirty="0" err="1" smtClean="0"/>
              <a:t>xil</a:t>
            </a:r>
            <a:r>
              <a:rPr lang="en-US" sz="3500" dirty="0" smtClean="0"/>
              <a:t> </a:t>
            </a:r>
            <a:r>
              <a:rPr lang="en-US" sz="3500" dirty="0" err="1" smtClean="0"/>
              <a:t>vazn</a:t>
            </a:r>
            <a:r>
              <a:rPr lang="en-US" sz="3500" dirty="0" smtClean="0"/>
              <a:t> </a:t>
            </a:r>
            <a:r>
              <a:rPr lang="en-US" sz="3500" dirty="0" err="1" smtClean="0"/>
              <a:t>va</a:t>
            </a:r>
            <a:r>
              <a:rPr lang="en-US" sz="3500" dirty="0" smtClean="0"/>
              <a:t> </a:t>
            </a:r>
            <a:r>
              <a:rPr lang="en-US" sz="3500" dirty="0" err="1" smtClean="0"/>
              <a:t>o'lchovdagi</a:t>
            </a:r>
            <a:r>
              <a:rPr lang="en-US" sz="3500" dirty="0" smtClean="0"/>
              <a:t> </a:t>
            </a:r>
            <a:r>
              <a:rPr lang="en-US" sz="3500" dirty="0" err="1" smtClean="0"/>
              <a:t>sof</a:t>
            </a:r>
            <a:r>
              <a:rPr lang="en-US" sz="3500" dirty="0" smtClean="0"/>
              <a:t> </a:t>
            </a:r>
            <a:r>
              <a:rPr lang="en-US" sz="3500" dirty="0" err="1" smtClean="0"/>
              <a:t>kumush</a:t>
            </a:r>
            <a:r>
              <a:rPr lang="en-US" sz="3500" dirty="0" smtClean="0"/>
              <a:t> </a:t>
            </a:r>
            <a:r>
              <a:rPr lang="en-US" sz="3500" dirty="0" err="1" smtClean="0"/>
              <a:t>buyumini</a:t>
            </a:r>
            <a:r>
              <a:rPr lang="en-US" sz="3500" dirty="0" smtClean="0"/>
              <a:t> </a:t>
            </a:r>
            <a:r>
              <a:rPr lang="en-US" sz="3500" dirty="0" err="1" smtClean="0"/>
              <a:t>tangaga</a:t>
            </a:r>
            <a:r>
              <a:rPr lang="en-US" sz="3500" dirty="0" smtClean="0"/>
              <a:t> </a:t>
            </a:r>
            <a:r>
              <a:rPr lang="en-US" sz="3500" dirty="0" err="1" smtClean="0"/>
              <a:t>aylantirishi</a:t>
            </a:r>
            <a:r>
              <a:rPr lang="en-US" sz="3500" dirty="0" smtClean="0"/>
              <a:t> </a:t>
            </a:r>
            <a:r>
              <a:rPr lang="en-US" sz="3500" dirty="0" err="1" smtClean="0"/>
              <a:t>mumkin</a:t>
            </a:r>
            <a:r>
              <a:rPr lang="en-US" sz="3500" dirty="0" smtClean="0"/>
              <a:t> </a:t>
            </a:r>
            <a:r>
              <a:rPr lang="en-US" sz="3500" dirty="0" err="1" smtClean="0"/>
              <a:t>edi</a:t>
            </a:r>
            <a:r>
              <a:rPr lang="en-US" sz="3500" dirty="0" smtClean="0"/>
              <a:t>. </a:t>
            </a:r>
            <a:r>
              <a:rPr lang="en-US" sz="3500" dirty="0" err="1" smtClean="0"/>
              <a:t>Isloxot</a:t>
            </a:r>
            <a:r>
              <a:rPr lang="en-US" sz="3500" dirty="0" smtClean="0"/>
              <a:t> </a:t>
            </a:r>
            <a:r>
              <a:rPr lang="en-US" sz="3500" dirty="0" err="1" smtClean="0"/>
              <a:t>iqtisodiy</a:t>
            </a:r>
            <a:r>
              <a:rPr lang="en-US" sz="3500" dirty="0" smtClean="0"/>
              <a:t> </a:t>
            </a:r>
            <a:r>
              <a:rPr lang="en-US" sz="3500" dirty="0" err="1" smtClean="0"/>
              <a:t>munosabatlarning</a:t>
            </a:r>
            <a:r>
              <a:rPr lang="en-US" sz="3500" dirty="0" smtClean="0"/>
              <a:t> </a:t>
            </a:r>
            <a:r>
              <a:rPr lang="en-US" sz="3500" dirty="0" err="1" smtClean="0"/>
              <a:t>jonlanishiga</a:t>
            </a:r>
            <a:r>
              <a:rPr lang="en-US" sz="3500" dirty="0" smtClean="0"/>
              <a:t> </a:t>
            </a:r>
            <a:r>
              <a:rPr lang="en-US" sz="3500" dirty="0" err="1" smtClean="0"/>
              <a:t>olib</a:t>
            </a:r>
            <a:r>
              <a:rPr lang="en-US" sz="3500" dirty="0" smtClean="0"/>
              <a:t> </a:t>
            </a:r>
            <a:r>
              <a:rPr lang="en-US" sz="3500" dirty="0" err="1" smtClean="0"/>
              <a:t>keldi</a:t>
            </a:r>
            <a:r>
              <a:rPr lang="en-US" sz="3500" dirty="0" smtClean="0"/>
              <a:t> </a:t>
            </a:r>
            <a:r>
              <a:rPr lang="en-US" sz="3500" dirty="0" err="1" smtClean="0"/>
              <a:t>va</a:t>
            </a:r>
            <a:r>
              <a:rPr lang="en-US" sz="3500" dirty="0" smtClean="0"/>
              <a:t> XIII </a:t>
            </a:r>
            <a:r>
              <a:rPr lang="en-US" sz="3500" dirty="0" err="1" smtClean="0"/>
              <a:t>asrning</a:t>
            </a:r>
            <a:r>
              <a:rPr lang="en-US" sz="3500" dirty="0" smtClean="0"/>
              <a:t> 80-90 </a:t>
            </a:r>
            <a:r>
              <a:rPr lang="en-US" sz="3500" dirty="0" err="1" smtClean="0"/>
              <a:t>yillarida</a:t>
            </a:r>
            <a:r>
              <a:rPr lang="en-US" sz="3500" dirty="0" smtClean="0"/>
              <a:t> </a:t>
            </a:r>
            <a:r>
              <a:rPr lang="en-US" sz="3500" dirty="0" err="1" smtClean="0"/>
              <a:t>ulusning</a:t>
            </a:r>
            <a:r>
              <a:rPr lang="en-US" sz="3500" dirty="0" smtClean="0"/>
              <a:t> 16 </a:t>
            </a:r>
            <a:r>
              <a:rPr lang="en-US" sz="3500" dirty="0" err="1" smtClean="0"/>
              <a:t>shaxrida</a:t>
            </a:r>
            <a:r>
              <a:rPr lang="en-US" sz="3500" dirty="0" smtClean="0"/>
              <a:t> </a:t>
            </a:r>
            <a:r>
              <a:rPr lang="en-US" sz="3500" dirty="0" err="1" smtClean="0"/>
              <a:t>shunday</a:t>
            </a:r>
            <a:r>
              <a:rPr lang="en-US" sz="3500" dirty="0" smtClean="0"/>
              <a:t> </a:t>
            </a:r>
            <a:r>
              <a:rPr lang="en-US" sz="3500" dirty="0" err="1" smtClean="0"/>
              <a:t>zarbxonalar</a:t>
            </a:r>
            <a:r>
              <a:rPr lang="en-US" sz="3500" dirty="0" smtClean="0"/>
              <a:t> </a:t>
            </a:r>
            <a:r>
              <a:rPr lang="en-US" sz="3500" dirty="0" err="1" smtClean="0"/>
              <a:t>ochildi</a:t>
            </a:r>
            <a:r>
              <a:rPr lang="en-US" sz="3500" dirty="0" smtClean="0"/>
              <a:t>.</a:t>
            </a:r>
            <a:br>
              <a:rPr lang="en-US" sz="3500" dirty="0" smtClean="0"/>
            </a:br>
            <a:endParaRPr lang="ru-RU" sz="3500" dirty="0" smtClean="0"/>
          </a:p>
          <a:p>
            <a:pPr>
              <a:defRPr/>
            </a:pPr>
            <a:r>
              <a:rPr lang="en-US" dirty="0" smtClean="0"/>
              <a:t> </a:t>
            </a:r>
            <a:endParaRPr lang="ru-RU" dirty="0" smtClean="0"/>
          </a:p>
          <a:p>
            <a:pPr>
              <a:defRPr/>
            </a:pPr>
            <a:endParaRPr lang="ru-RU"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Содержимое 1"/>
          <p:cNvSpPr>
            <a:spLocks noGrp="1"/>
          </p:cNvSpPr>
          <p:nvPr>
            <p:ph idx="1"/>
          </p:nvPr>
        </p:nvSpPr>
        <p:spPr>
          <a:xfrm>
            <a:off x="457200" y="357188"/>
            <a:ext cx="8229600" cy="5649912"/>
          </a:xfrm>
        </p:spPr>
        <p:txBody>
          <a:bodyPr/>
          <a:lstStyle/>
          <a:p>
            <a:r>
              <a:rPr lang="en-US" altLang="ru-RU" smtClean="0"/>
              <a:t>Ulug’ qoonlar Guyukxon (1246-1248), Munqaxon (1251-1260), Chig’atoy xoni Olg’uy (1261-1266) xukmronligi vaqtida boshqa Mug’ul shaxzodalarining Movarounnaxr ichki xayotiga aralashuviga chek qo’yilgan, bu esa asta-sekin iqtisodiy xayotning jonlanishiga ta’sir ko’rsatgan. XIII asr o’rtalaridan boshlab, o’zbek qabilalarining o’zaro uyushuvi kuchayadi.</a:t>
            </a:r>
            <a:endParaRPr lang="ru-RU" altLang="ru-RU"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357188"/>
            <a:ext cx="8229600" cy="6286500"/>
          </a:xfrm>
        </p:spPr>
        <p:txBody>
          <a:bodyPr>
            <a:normAutofit fontScale="85000" lnSpcReduction="10000"/>
          </a:bodyPr>
          <a:lstStyle/>
          <a:p>
            <a:pPr>
              <a:defRPr/>
            </a:pPr>
            <a:r>
              <a:rPr lang="en-US" dirty="0" err="1" smtClean="0"/>
              <a:t>Chig’atoy</a:t>
            </a:r>
            <a:r>
              <a:rPr lang="en-US" dirty="0" smtClean="0"/>
              <a:t> </a:t>
            </a:r>
            <a:r>
              <a:rPr lang="en-US" dirty="0" err="1" smtClean="0"/>
              <a:t>ulusida</a:t>
            </a:r>
            <a:r>
              <a:rPr lang="en-US" dirty="0" smtClean="0"/>
              <a:t> </a:t>
            </a:r>
            <a:r>
              <a:rPr lang="en-US" dirty="0" err="1" smtClean="0"/>
              <a:t>islom</a:t>
            </a:r>
            <a:r>
              <a:rPr lang="en-US" dirty="0" smtClean="0"/>
              <a:t> </a:t>
            </a:r>
            <a:r>
              <a:rPr lang="en-US" dirty="0" err="1" smtClean="0"/>
              <a:t>rasmiy</a:t>
            </a:r>
            <a:r>
              <a:rPr lang="en-US" dirty="0" smtClean="0"/>
              <a:t> </a:t>
            </a:r>
            <a:r>
              <a:rPr lang="en-US" dirty="0" err="1" smtClean="0"/>
              <a:t>davlat</a:t>
            </a:r>
            <a:r>
              <a:rPr lang="en-US" dirty="0" smtClean="0"/>
              <a:t> </a:t>
            </a:r>
            <a:r>
              <a:rPr lang="en-US" dirty="0" err="1" smtClean="0"/>
              <a:t>dini</a:t>
            </a:r>
            <a:r>
              <a:rPr lang="en-US" dirty="0" smtClean="0"/>
              <a:t> </a:t>
            </a:r>
            <a:r>
              <a:rPr lang="en-US" dirty="0" err="1" smtClean="0"/>
              <a:t>maqomiga</a:t>
            </a:r>
            <a:r>
              <a:rPr lang="en-US" dirty="0" smtClean="0"/>
              <a:t> </a:t>
            </a:r>
            <a:r>
              <a:rPr lang="en-US" dirty="0" err="1" smtClean="0"/>
              <a:t>ega</a:t>
            </a:r>
            <a:r>
              <a:rPr lang="en-US" dirty="0" smtClean="0"/>
              <a:t> </a:t>
            </a:r>
            <a:r>
              <a:rPr lang="en-US" dirty="0" err="1" smtClean="0"/>
              <a:t>bo'ldi</a:t>
            </a:r>
            <a:r>
              <a:rPr lang="en-US" dirty="0" smtClean="0"/>
              <a:t>. </a:t>
            </a:r>
            <a:r>
              <a:rPr lang="en-US" dirty="0" err="1" smtClean="0"/>
              <a:t>Shuningdek</a:t>
            </a:r>
            <a:r>
              <a:rPr lang="en-US" dirty="0" smtClean="0"/>
              <a:t>, </a:t>
            </a:r>
            <a:r>
              <a:rPr lang="en-US" dirty="0" err="1" smtClean="0"/>
              <a:t>mo'g'ul</a:t>
            </a:r>
            <a:r>
              <a:rPr lang="en-US" dirty="0" smtClean="0"/>
              <a:t> </a:t>
            </a:r>
            <a:r>
              <a:rPr lang="en-US" dirty="0" err="1" smtClean="0"/>
              <a:t>qabilalari</a:t>
            </a:r>
            <a:r>
              <a:rPr lang="en-US" dirty="0" smtClean="0"/>
              <a:t>, </a:t>
            </a:r>
            <a:r>
              <a:rPr lang="en-US" dirty="0" err="1" smtClean="0"/>
              <a:t>elatlari</a:t>
            </a:r>
            <a:r>
              <a:rPr lang="en-US" dirty="0" smtClean="0"/>
              <a:t> </a:t>
            </a:r>
            <a:r>
              <a:rPr lang="en-US" dirty="0" err="1" smtClean="0"/>
              <a:t>bilan</a:t>
            </a:r>
            <a:r>
              <a:rPr lang="en-US" dirty="0" smtClean="0"/>
              <a:t> </a:t>
            </a:r>
            <a:r>
              <a:rPr lang="en-US" dirty="0" err="1" smtClean="0"/>
              <a:t>birga</a:t>
            </a:r>
            <a:r>
              <a:rPr lang="en-US" dirty="0" smtClean="0"/>
              <a:t> XIII </a:t>
            </a:r>
            <a:r>
              <a:rPr lang="en-US" dirty="0" err="1" smtClean="0"/>
              <a:t>asrning</a:t>
            </a:r>
            <a:r>
              <a:rPr lang="en-US" dirty="0" smtClean="0"/>
              <a:t> </a:t>
            </a:r>
            <a:r>
              <a:rPr lang="en-US" dirty="0" err="1" smtClean="0"/>
              <a:t>ikkinchi</a:t>
            </a:r>
            <a:r>
              <a:rPr lang="en-US" dirty="0" smtClean="0"/>
              <a:t> </a:t>
            </a:r>
            <a:r>
              <a:rPr lang="en-US" dirty="0" err="1" smtClean="0"/>
              <a:t>yarmidan</a:t>
            </a:r>
            <a:r>
              <a:rPr lang="en-US" dirty="0" smtClean="0"/>
              <a:t> </a:t>
            </a:r>
            <a:r>
              <a:rPr lang="en-US" dirty="0" err="1" smtClean="0"/>
              <a:t>boshlab</a:t>
            </a:r>
            <a:r>
              <a:rPr lang="en-US" dirty="0" smtClean="0"/>
              <a:t> </a:t>
            </a:r>
            <a:r>
              <a:rPr lang="en-US" dirty="0" err="1" smtClean="0"/>
              <a:t>ko'plab</a:t>
            </a:r>
            <a:r>
              <a:rPr lang="en-US" dirty="0" smtClean="0"/>
              <a:t> </a:t>
            </a:r>
            <a:r>
              <a:rPr lang="en-US" dirty="0" err="1" smtClean="0"/>
              <a:t>turkiy</a:t>
            </a:r>
            <a:r>
              <a:rPr lang="en-US" dirty="0" smtClean="0"/>
              <a:t> </a:t>
            </a:r>
            <a:r>
              <a:rPr lang="en-US" dirty="0" err="1" smtClean="0"/>
              <a:t>urug'-qavmlar</a:t>
            </a:r>
            <a:r>
              <a:rPr lang="en-US" dirty="0" smtClean="0"/>
              <a:t> ham </a:t>
            </a:r>
            <a:r>
              <a:rPr lang="en-US" dirty="0" err="1" smtClean="0"/>
              <a:t>Movarounnahrga</a:t>
            </a:r>
            <a:r>
              <a:rPr lang="en-US" dirty="0" smtClean="0"/>
              <a:t> </a:t>
            </a:r>
            <a:r>
              <a:rPr lang="en-US" dirty="0" err="1" smtClean="0"/>
              <a:t>kelib</a:t>
            </a:r>
            <a:r>
              <a:rPr lang="en-US" dirty="0" smtClean="0"/>
              <a:t> </a:t>
            </a:r>
            <a:r>
              <a:rPr lang="en-US" dirty="0" err="1" smtClean="0"/>
              <a:t>o'rnasha</a:t>
            </a:r>
            <a:r>
              <a:rPr lang="en-US" dirty="0" smtClean="0"/>
              <a:t> </a:t>
            </a:r>
            <a:r>
              <a:rPr lang="en-US" dirty="0" err="1" smtClean="0"/>
              <a:t>boshfadi</a:t>
            </a:r>
            <a:r>
              <a:rPr lang="en-US" dirty="0" smtClean="0"/>
              <a:t>. </a:t>
            </a:r>
            <a:r>
              <a:rPr lang="ru-RU" dirty="0" err="1" smtClean="0">
                <a:hlinkClick r:id="rId2"/>
              </a:rPr>
              <a:t>Jumladan</a:t>
            </a:r>
            <a:r>
              <a:rPr lang="ru-RU" dirty="0" smtClean="0"/>
              <a:t>, </a:t>
            </a:r>
            <a:r>
              <a:rPr lang="ru-RU" dirty="0" err="1" smtClean="0"/>
              <a:t>barloslar</a:t>
            </a:r>
            <a:r>
              <a:rPr lang="ru-RU" dirty="0" smtClean="0"/>
              <a:t> </a:t>
            </a:r>
            <a:r>
              <a:rPr lang="ru-RU" dirty="0" err="1" smtClean="0"/>
              <a:t>Qashqadaryoda</a:t>
            </a:r>
            <a:r>
              <a:rPr lang="ru-RU" dirty="0" smtClean="0"/>
              <a:t>, </a:t>
            </a:r>
            <a:r>
              <a:rPr lang="ru-RU" dirty="0" err="1" smtClean="0">
                <a:hlinkClick r:id="rId3"/>
              </a:rPr>
              <a:t>jaloirlar</a:t>
            </a:r>
            <a:r>
              <a:rPr lang="ru-RU" dirty="0" smtClean="0">
                <a:hlinkClick r:id="rId3"/>
              </a:rPr>
              <a:t> </a:t>
            </a:r>
            <a:r>
              <a:rPr lang="ru-RU" dirty="0" err="1" smtClean="0">
                <a:hlinkClick r:id="rId3"/>
              </a:rPr>
              <a:t>Ohangaron</a:t>
            </a:r>
            <a:r>
              <a:rPr lang="ru-RU" dirty="0" smtClean="0">
                <a:hlinkClick r:id="rId3"/>
              </a:rPr>
              <a:t> </a:t>
            </a:r>
            <a:r>
              <a:rPr lang="ru-RU" dirty="0" err="1" smtClean="0">
                <a:hlinkClick r:id="rId3"/>
              </a:rPr>
              <a:t>vodiysida</a:t>
            </a:r>
            <a:r>
              <a:rPr lang="ru-RU" dirty="0" smtClean="0"/>
              <a:t>, </a:t>
            </a:r>
            <a:r>
              <a:rPr lang="ru-RU" dirty="0" err="1" smtClean="0"/>
              <a:t>arlotlar</a:t>
            </a:r>
            <a:r>
              <a:rPr lang="ru-RU" dirty="0" smtClean="0"/>
              <a:t> </a:t>
            </a:r>
            <a:r>
              <a:rPr lang="ru-RU" dirty="0" err="1" smtClean="0"/>
              <a:t>Afg'oniston</a:t>
            </a:r>
            <a:r>
              <a:rPr lang="ru-RU" dirty="0" smtClean="0"/>
              <a:t> </a:t>
            </a:r>
            <a:r>
              <a:rPr lang="ru-RU" dirty="0" err="1" smtClean="0"/>
              <a:t>shimolida</a:t>
            </a:r>
            <a:r>
              <a:rPr lang="ru-RU" dirty="0" smtClean="0"/>
              <a:t>, </a:t>
            </a:r>
            <a:r>
              <a:rPr lang="ru-RU" dirty="0" err="1" smtClean="0"/>
              <a:t>kavchinlar</a:t>
            </a:r>
            <a:r>
              <a:rPr lang="ru-RU" dirty="0" smtClean="0"/>
              <a:t> </a:t>
            </a:r>
            <a:r>
              <a:rPr lang="ru-RU" dirty="0" err="1" smtClean="0"/>
              <a:t>Tojikiston</a:t>
            </a:r>
            <a:r>
              <a:rPr lang="ru-RU" dirty="0" smtClean="0"/>
              <a:t> </a:t>
            </a:r>
            <a:r>
              <a:rPr lang="ru-RU" dirty="0" err="1" smtClean="0"/>
              <a:t>janubida</a:t>
            </a:r>
            <a:r>
              <a:rPr lang="ru-RU" dirty="0" smtClean="0"/>
              <a:t>, </a:t>
            </a:r>
            <a:r>
              <a:rPr lang="ru-RU" dirty="0" err="1" smtClean="0"/>
              <a:t>turkiylashgan</a:t>
            </a:r>
            <a:r>
              <a:rPr lang="ru-RU" dirty="0" smtClean="0"/>
              <a:t> </a:t>
            </a:r>
            <a:r>
              <a:rPr lang="ru-RU" dirty="0" err="1" smtClean="0"/>
              <a:t>mo'g'ullar</a:t>
            </a:r>
            <a:r>
              <a:rPr lang="ru-RU" dirty="0" smtClean="0"/>
              <a:t> </a:t>
            </a:r>
            <a:r>
              <a:rPr lang="ru-RU" dirty="0" err="1" smtClean="0"/>
              <a:t>urug'i-so'fiylar</a:t>
            </a:r>
            <a:r>
              <a:rPr lang="ru-RU" dirty="0" smtClean="0"/>
              <a:t> </a:t>
            </a:r>
            <a:r>
              <a:rPr lang="ru-RU" dirty="0" err="1" smtClean="0"/>
              <a:t>Xorazmda</a:t>
            </a:r>
            <a:r>
              <a:rPr lang="ru-RU" dirty="0" smtClean="0"/>
              <a:t> </a:t>
            </a:r>
            <a:r>
              <a:rPr lang="ru-RU" dirty="0" err="1" smtClean="0"/>
              <a:t>joylashib</a:t>
            </a:r>
            <a:r>
              <a:rPr lang="ru-RU" dirty="0" smtClean="0"/>
              <a:t>, </a:t>
            </a:r>
            <a:r>
              <a:rPr lang="ru-RU" dirty="0" err="1" smtClean="0"/>
              <a:t>chuqur</a:t>
            </a:r>
            <a:r>
              <a:rPr lang="ru-RU" dirty="0" smtClean="0"/>
              <a:t> </a:t>
            </a:r>
            <a:r>
              <a:rPr lang="ru-RU" dirty="0" err="1" smtClean="0"/>
              <a:t>tomir</a:t>
            </a:r>
            <a:r>
              <a:rPr lang="ru-RU" dirty="0" smtClean="0"/>
              <a:t> </a:t>
            </a:r>
            <a:r>
              <a:rPr lang="ru-RU" dirty="0" err="1" smtClean="0"/>
              <a:t>otib</a:t>
            </a:r>
            <a:r>
              <a:rPr lang="ru-RU" dirty="0" smtClean="0"/>
              <a:t> </a:t>
            </a:r>
            <a:r>
              <a:rPr lang="ru-RU" dirty="0" err="1" smtClean="0"/>
              <a:t>bordi</a:t>
            </a:r>
            <a:r>
              <a:rPr lang="ru-RU" dirty="0" smtClean="0"/>
              <a:t>. </a:t>
            </a:r>
            <a:r>
              <a:rPr lang="ru-RU" dirty="0" err="1" smtClean="0"/>
              <a:t>Bu</a:t>
            </a:r>
            <a:r>
              <a:rPr lang="ru-RU" dirty="0" smtClean="0"/>
              <a:t> </a:t>
            </a:r>
            <a:r>
              <a:rPr lang="ru-RU" dirty="0" err="1" smtClean="0"/>
              <a:t>esa</a:t>
            </a:r>
            <a:r>
              <a:rPr lang="ru-RU" dirty="0" smtClean="0"/>
              <a:t> </a:t>
            </a:r>
            <a:r>
              <a:rPr lang="ru-RU" dirty="0" err="1" smtClean="0"/>
              <a:t>turkiy</a:t>
            </a:r>
            <a:r>
              <a:rPr lang="ru-RU" dirty="0" smtClean="0"/>
              <a:t> </a:t>
            </a:r>
            <a:r>
              <a:rPr lang="ru-RU" dirty="0" err="1" smtClean="0"/>
              <a:t>xalqlar</a:t>
            </a:r>
            <a:r>
              <a:rPr lang="ru-RU" dirty="0" smtClean="0"/>
              <a:t>, </a:t>
            </a:r>
            <a:r>
              <a:rPr lang="ru-RU" dirty="0" err="1" smtClean="0"/>
              <a:t>elatlaming</a:t>
            </a:r>
            <a:r>
              <a:rPr lang="ru-RU" dirty="0" smtClean="0"/>
              <a:t> </a:t>
            </a:r>
            <a:r>
              <a:rPr lang="ru-RU" dirty="0" err="1" smtClean="0"/>
              <a:t>o'lkadagi</a:t>
            </a:r>
            <a:r>
              <a:rPr lang="ru-RU" dirty="0" smtClean="0"/>
              <a:t> </a:t>
            </a:r>
            <a:r>
              <a:rPr lang="ru-RU" dirty="0" err="1" smtClean="0"/>
              <a:t>mavqeyining</a:t>
            </a:r>
            <a:r>
              <a:rPr lang="ru-RU" dirty="0" smtClean="0"/>
              <a:t> </a:t>
            </a:r>
            <a:r>
              <a:rPr lang="ru-RU" dirty="0" err="1" smtClean="0">
                <a:hlinkClick r:id="rId4"/>
              </a:rPr>
              <a:t>yanada</a:t>
            </a:r>
            <a:r>
              <a:rPr lang="ru-RU" dirty="0" smtClean="0">
                <a:hlinkClick r:id="rId4"/>
              </a:rPr>
              <a:t> </a:t>
            </a:r>
            <a:r>
              <a:rPr lang="ru-RU" dirty="0" err="1" smtClean="0">
                <a:hlinkClick r:id="rId4"/>
              </a:rPr>
              <a:t>mus-tahkamlanishiga</a:t>
            </a:r>
            <a:r>
              <a:rPr lang="ru-RU" dirty="0" smtClean="0"/>
              <a:t>, </a:t>
            </a:r>
            <a:r>
              <a:rPr lang="ru-RU" dirty="0" err="1" smtClean="0"/>
              <a:t>turkiy</a:t>
            </a:r>
            <a:r>
              <a:rPr lang="ru-RU" dirty="0" smtClean="0"/>
              <a:t> </a:t>
            </a:r>
            <a:r>
              <a:rPr lang="ru-RU" dirty="0" err="1" smtClean="0"/>
              <a:t>til</a:t>
            </a:r>
            <a:r>
              <a:rPr lang="ru-RU" dirty="0" smtClean="0"/>
              <a:t> </a:t>
            </a:r>
            <a:r>
              <a:rPr lang="ru-RU" dirty="0" err="1" smtClean="0"/>
              <a:t>va</a:t>
            </a:r>
            <a:r>
              <a:rPr lang="ru-RU" dirty="0" smtClean="0"/>
              <a:t> </a:t>
            </a:r>
            <a:r>
              <a:rPr lang="ru-RU" dirty="0" err="1" smtClean="0"/>
              <a:t>uning</a:t>
            </a:r>
            <a:r>
              <a:rPr lang="ru-RU" dirty="0" smtClean="0"/>
              <a:t> </a:t>
            </a:r>
            <a:r>
              <a:rPr lang="ru-RU" dirty="0" err="1" smtClean="0"/>
              <a:t>shevalari</a:t>
            </a:r>
            <a:r>
              <a:rPr lang="ru-RU" dirty="0" smtClean="0"/>
              <a:t> </a:t>
            </a:r>
            <a:r>
              <a:rPr lang="ru-RU" dirty="0" err="1" smtClean="0"/>
              <a:t>ta'sirining</a:t>
            </a:r>
            <a:r>
              <a:rPr lang="ru-RU" dirty="0" smtClean="0"/>
              <a:t> </a:t>
            </a:r>
            <a:r>
              <a:rPr lang="ru-RU" dirty="0" err="1" smtClean="0"/>
              <a:t>ortib</a:t>
            </a:r>
            <a:r>
              <a:rPr lang="ru-RU" dirty="0" smtClean="0"/>
              <a:t> </a:t>
            </a:r>
            <a:r>
              <a:rPr lang="ru-RU" dirty="0" err="1" smtClean="0"/>
              <a:t>borishiga</a:t>
            </a:r>
            <a:r>
              <a:rPr lang="ru-RU" dirty="0" smtClean="0"/>
              <a:t> </a:t>
            </a:r>
            <a:r>
              <a:rPr lang="ru-RU" dirty="0" err="1" smtClean="0"/>
              <a:t>bois</a:t>
            </a:r>
            <a:r>
              <a:rPr lang="ru-RU" dirty="0" smtClean="0"/>
              <a:t> </a:t>
            </a:r>
            <a:r>
              <a:rPr lang="ru-RU" dirty="0" err="1" smtClean="0"/>
              <a:t>bo'ldi</a:t>
            </a:r>
            <a:r>
              <a:rPr lang="ru-RU" dirty="0" smtClean="0"/>
              <a:t>. XIV </a:t>
            </a:r>
            <a:r>
              <a:rPr lang="ru-RU" dirty="0" err="1" smtClean="0"/>
              <a:t>asrdan</a:t>
            </a:r>
            <a:r>
              <a:rPr lang="ru-RU" dirty="0" smtClean="0"/>
              <a:t> </a:t>
            </a:r>
            <a:r>
              <a:rPr lang="ru-RU" dirty="0" err="1" smtClean="0"/>
              <a:t>boshlab</a:t>
            </a:r>
            <a:r>
              <a:rPr lang="ru-RU" dirty="0" smtClean="0"/>
              <a:t> </a:t>
            </a:r>
            <a:r>
              <a:rPr lang="ru-RU" dirty="0" err="1" smtClean="0"/>
              <a:t>Chig'atoy</a:t>
            </a:r>
            <a:r>
              <a:rPr lang="ru-RU" dirty="0" smtClean="0"/>
              <a:t> </a:t>
            </a:r>
            <a:r>
              <a:rPr lang="ru-RU" dirty="0" err="1" smtClean="0"/>
              <a:t>ulusida</a:t>
            </a:r>
            <a:r>
              <a:rPr lang="ru-RU" dirty="0" smtClean="0"/>
              <a:t> </a:t>
            </a:r>
            <a:r>
              <a:rPr lang="ru-RU" dirty="0" err="1" smtClean="0"/>
              <a:t>mo'g'ul</a:t>
            </a:r>
            <a:r>
              <a:rPr lang="ru-RU" dirty="0" smtClean="0"/>
              <a:t> </a:t>
            </a:r>
            <a:r>
              <a:rPr lang="ru-RU" dirty="0" err="1" smtClean="0"/>
              <a:t>xonlari</a:t>
            </a:r>
            <a:r>
              <a:rPr lang="ru-RU" dirty="0" smtClean="0"/>
              <a:t> </a:t>
            </a:r>
            <a:r>
              <a:rPr lang="ru-RU" dirty="0" err="1" smtClean="0"/>
              <a:t>boshqaruvi</a:t>
            </a:r>
            <a:r>
              <a:rPr lang="ru-RU" dirty="0" smtClean="0"/>
              <a:t> </a:t>
            </a:r>
            <a:r>
              <a:rPr lang="ru-RU" dirty="0" err="1" smtClean="0"/>
              <a:t>sohasida</a:t>
            </a:r>
            <a:r>
              <a:rPr lang="ru-RU" dirty="0" smtClean="0"/>
              <a:t> </a:t>
            </a:r>
            <a:r>
              <a:rPr lang="ru-RU" dirty="0" err="1" smtClean="0"/>
              <a:t>ham</a:t>
            </a:r>
            <a:r>
              <a:rPr lang="ru-RU" dirty="0" smtClean="0"/>
              <a:t> </a:t>
            </a:r>
            <a:r>
              <a:rPr lang="ru-RU" dirty="0" err="1" smtClean="0"/>
              <a:t>muhim</a:t>
            </a:r>
            <a:r>
              <a:rPr lang="ru-RU" dirty="0" smtClean="0"/>
              <a:t> </a:t>
            </a:r>
            <a:r>
              <a:rPr lang="ru-RU" dirty="0" err="1" smtClean="0"/>
              <a:t>o'zgarishlar</a:t>
            </a:r>
            <a:r>
              <a:rPr lang="ru-RU" dirty="0" smtClean="0"/>
              <a:t> </a:t>
            </a:r>
            <a:r>
              <a:rPr lang="ru-RU" dirty="0" err="1" smtClean="0"/>
              <a:t>yuz</a:t>
            </a:r>
            <a:r>
              <a:rPr lang="ru-RU" dirty="0" smtClean="0"/>
              <a:t> </a:t>
            </a:r>
            <a:r>
              <a:rPr lang="ru-RU" dirty="0" err="1" smtClean="0"/>
              <a:t>beradi</a:t>
            </a:r>
            <a:r>
              <a:rPr lang="ru-RU" dirty="0" smtClean="0"/>
              <a:t>. </a:t>
            </a:r>
            <a:endParaRPr lang="ru-RU"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0" y="985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pic>
        <p:nvPicPr>
          <p:cNvPr id="50179" name="Объект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0"/>
            <a:ext cx="9144000" cy="657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1000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ru-RU" altLang="ru-RU" sz="1800"/>
          </a:p>
        </p:txBody>
      </p:sp>
      <p:graphicFrame>
        <p:nvGraphicFramePr>
          <p:cNvPr id="51203"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51204"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Содержимое 1"/>
          <p:cNvSpPr>
            <a:spLocks noGrp="1"/>
          </p:cNvSpPr>
          <p:nvPr>
            <p:ph idx="1"/>
          </p:nvPr>
        </p:nvSpPr>
        <p:spPr>
          <a:xfrm>
            <a:off x="323850" y="428625"/>
            <a:ext cx="8362950" cy="5578475"/>
          </a:xfrm>
        </p:spPr>
        <p:txBody>
          <a:bodyPr/>
          <a:lstStyle/>
          <a:p>
            <a:pPr algn="just"/>
            <a:r>
              <a:rPr lang="ru-RU" altLang="ru-RU" smtClean="0">
                <a:latin typeface="Times New Roman" pitchFamily="18" charset="0"/>
                <a:cs typeface="Times New Roman" pitchFamily="18" charset="0"/>
              </a:rPr>
              <a:t>Uchinchi o'g'l</a:t>
            </a:r>
            <a:r>
              <a:rPr lang="en-US" altLang="ru-RU" smtClean="0">
                <a:latin typeface="Times New Roman" pitchFamily="18" charset="0"/>
                <a:cs typeface="Times New Roman" pitchFamily="18" charset="0"/>
              </a:rPr>
              <a:t>i </a:t>
            </a:r>
            <a:r>
              <a:rPr lang="ru-RU" altLang="ru-RU" smtClean="0">
                <a:latin typeface="Times New Roman" pitchFamily="18" charset="0"/>
                <a:cs typeface="Times New Roman" pitchFamily="18" charset="0"/>
              </a:rPr>
              <a:t> O'qtoyga esa G'arbiy Mo'g'uliston va Tarbag'atoy </a:t>
            </a:r>
            <a:r>
              <a:rPr lang="ru-RU" altLang="ru-RU" smtClean="0">
                <a:latin typeface="Times New Roman" pitchFamily="18" charset="0"/>
                <a:cs typeface="Times New Roman" pitchFamily="18" charset="0"/>
                <a:hlinkClick r:id="rId2"/>
              </a:rPr>
              <a:t>yerlari ajratildi</a:t>
            </a:r>
            <a:r>
              <a:rPr lang="ru-RU" altLang="ru-RU" smtClean="0">
                <a:latin typeface="Times New Roman" pitchFamily="18" charset="0"/>
                <a:cs typeface="Times New Roman" pitchFamily="18" charset="0"/>
              </a:rPr>
              <a:t>, Kenja o'g'il va voris Tuliga Mog'uliston, Xitoy va Qirg'iziston yerlari meros qilib berildi. Keyinchalik, Chingizxonning jahongirlik yurishlarini davom ettirib, Sharqiy Yevropaning katta qismini bosib olib, Oltin O'rdaga asos solgan uning nabirasi Botuxon hukmronligi davrida (1227-1255) </a:t>
            </a:r>
            <a:r>
              <a:rPr lang="en-US" altLang="ru-RU" smtClean="0">
                <a:latin typeface="Times New Roman" pitchFamily="18" charset="0"/>
                <a:cs typeface="Times New Roman" pitchFamily="18" charset="0"/>
              </a:rPr>
              <a:t>M</a:t>
            </a:r>
            <a:r>
              <a:rPr lang="ru-RU" altLang="ru-RU" smtClean="0">
                <a:latin typeface="Times New Roman" pitchFamily="18" charset="0"/>
                <a:cs typeface="Times New Roman" pitchFamily="18" charset="0"/>
              </a:rPr>
              <a:t>ovarounnahrning qator hududlari ham uning ta'sirida bo'lgan.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Содержимое 1"/>
          <p:cNvSpPr>
            <a:spLocks noGrp="1"/>
          </p:cNvSpPr>
          <p:nvPr>
            <p:ph idx="1"/>
          </p:nvPr>
        </p:nvSpPr>
        <p:spPr>
          <a:xfrm>
            <a:off x="457200" y="571500"/>
            <a:ext cx="8229600" cy="5929313"/>
          </a:xfrm>
        </p:spPr>
        <p:txBody>
          <a:bodyPr/>
          <a:lstStyle/>
          <a:p>
            <a:r>
              <a:rPr lang="en-US" altLang="ru-RU" smtClean="0"/>
              <a:t>Movarounnahr hududlarida yuz bergan bu xildagi ijobiy o'zga-rishlarda Chig'atoy ulusi xoni tashabbusi bilan mo'g'ul no'yonlari va shahzodalarining 1269— yilda Talas vodiysida bo'lib o'tgan qurultoyi va undagi tarixiy kelishuvning roli va ta'siri katta bo'ldi. Mazkur qurultoy barcha mo'g'ul xonlari, aslzodalariga qayerda yashashlaridan qat'iy nazar mahalliy aholi hayoti, </a:t>
            </a:r>
            <a:r>
              <a:rPr lang="en-US" altLang="ru-RU" u="sng" smtClean="0">
                <a:hlinkClick r:id="rId2"/>
              </a:rPr>
              <a:t>turmush tarziga aralashmaslik</a:t>
            </a:r>
            <a:r>
              <a:rPr lang="en-US" altLang="ru-RU" smtClean="0"/>
              <a:t>, belgilab qo'yilgan soliq, to'lovlar bilan qanoatlanish, ekin maydon-larini payxon qilmaslik majburiyatini yukladi. Ularni Movarounnahr yerlariga ko'chib, asta-sekin o'troq hayotga o'ta borishga da'vat etdi.</a:t>
            </a:r>
            <a:endParaRPr lang="ru-RU" altLang="ru-RU" smtClean="0"/>
          </a:p>
          <a:p>
            <a:endParaRPr lang="ru-RU" altLang="ru-RU"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Содержимое 1"/>
          <p:cNvSpPr>
            <a:spLocks noGrp="1"/>
          </p:cNvSpPr>
          <p:nvPr>
            <p:ph idx="1"/>
          </p:nvPr>
        </p:nvSpPr>
        <p:spPr>
          <a:xfrm>
            <a:off x="457200" y="428625"/>
            <a:ext cx="8229600" cy="6000750"/>
          </a:xfrm>
        </p:spPr>
        <p:txBody>
          <a:bodyPr/>
          <a:lstStyle/>
          <a:p>
            <a:r>
              <a:rPr lang="en-US" altLang="ru-RU" smtClean="0"/>
              <a:t>XIII asrning ikkinchi yarmiga kelib mo'g'ullarning mahalliy aholiga, ularning turli ijtimoiy qatlamlariga nisbatan munosabatlari ham keskin o'zgarib bordi. Mo'g'ul hukmron doiralarining bil qismi yerlik aholining yirik mulkdorlari, ruhoniylari, </a:t>
            </a:r>
            <a:r>
              <a:rPr lang="en-US" altLang="ru-RU" smtClean="0">
                <a:hlinkClick r:id="rId2"/>
              </a:rPr>
              <a:t>savdo-sotiq</a:t>
            </a:r>
            <a:r>
              <a:rPr lang="en-US" altLang="ru-RU" smtClean="0"/>
              <a:t>, hunar-mand tabaqalari bilan umumiy til topib, o'z qarashlarini o'zgartirib, musulmon ruhoniylariga hayrixohlik va hurmat bilan munosabatda bo'la boshladilar. </a:t>
            </a:r>
            <a:endParaRPr lang="ru-RU" altLang="ru-RU"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Содержимое 1"/>
          <p:cNvSpPr>
            <a:spLocks noGrp="1"/>
          </p:cNvSpPr>
          <p:nvPr>
            <p:ph idx="1"/>
          </p:nvPr>
        </p:nvSpPr>
        <p:spPr>
          <a:xfrm>
            <a:off x="285750" y="428625"/>
            <a:ext cx="8572500" cy="5578475"/>
          </a:xfrm>
        </p:spPr>
        <p:txBody>
          <a:bodyPr/>
          <a:lstStyle/>
          <a:p>
            <a:r>
              <a:rPr lang="ru-RU" altLang="ru-RU" sz="3600" smtClean="0"/>
              <a:t>1251 yil Qoraqurumda chaqirilgan qurultoydaziddiyatlarga chek qo‘yish maqsadida Guluxonning bosh farzandi Munka ulug‘ xoqon etibsaylanadi. Munka davrida Chig‘atoy ulusi tugatiladi. Ammo tez orada Chig‘atoy nabirasiOlquxon Oltin o‘rdaga qarshi keskin choralar ko‘rib, 1</a:t>
            </a:r>
            <a:r>
              <a:rPr lang="en-US" altLang="ru-RU" sz="3600" smtClean="0"/>
              <a:t>3-asrning</a:t>
            </a:r>
            <a:r>
              <a:rPr lang="ru-RU" altLang="ru-RU" sz="3600" smtClean="0"/>
              <a:t>-60- yillarda Chig‘atoy ulusini qaytadan</a:t>
            </a:r>
            <a:r>
              <a:rPr lang="en-US" altLang="ru-RU" sz="3600" smtClean="0"/>
              <a:t> </a:t>
            </a:r>
            <a:r>
              <a:rPr lang="ru-RU" altLang="ru-RU" sz="3600" smtClean="0"/>
              <a:t>tiklashga muvaffaq bo‘ladi.</a:t>
            </a:r>
          </a:p>
          <a:p>
            <a:endParaRPr lang="ru-RU" altLang="ru-RU" sz="360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Содержимое 5"/>
          <p:cNvSpPr>
            <a:spLocks noGrp="1"/>
          </p:cNvSpPr>
          <p:nvPr>
            <p:ph idx="1"/>
          </p:nvPr>
        </p:nvSpPr>
        <p:spPr/>
        <p:txBody>
          <a:bodyPr/>
          <a:lstStyle/>
          <a:p>
            <a:r>
              <a:rPr lang="ru-RU" altLang="ru-RU" smtClean="0"/>
              <a:t>1269 yilda Chig‘atoy ulusi ikki qismga bo‘linib ketadi. Uning Sharqiy qismida - SharqiyTurkiston, Yettisuvda mo‘g‘ullarning Duqlat amirligi, g’arbiy qismida esa Movarounnahramirligi tashkil topadi. Mo‘g‘ullar bosqini o‘lkamiz moddiy va madaniyati taraqqiyotini bir</a:t>
            </a:r>
            <a:r>
              <a:rPr lang="en-US" altLang="ru-RU" smtClean="0"/>
              <a:t> </a:t>
            </a:r>
            <a:r>
              <a:rPr lang="ru-RU" altLang="ru-RU" smtClean="0"/>
              <a:t>necha yuz yillar orqaga yubordi.</a:t>
            </a:r>
          </a:p>
          <a:p>
            <a:endParaRPr lang="ru-RU" altLang="ru-RU" smtClean="0"/>
          </a:p>
        </p:txBody>
      </p:sp>
      <p:sp>
        <p:nvSpPr>
          <p:cNvPr id="8" name="Блок-схема: знак завершения 7"/>
          <p:cNvSpPr/>
          <p:nvPr/>
        </p:nvSpPr>
        <p:spPr>
          <a:xfrm>
            <a:off x="571500" y="428625"/>
            <a:ext cx="7072313" cy="642938"/>
          </a:xfrm>
          <a:prstGeom prst="flowChartTerminator">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2400" dirty="0"/>
              <a:t>CHIGATOY ULUSINING 2 GA BO’LINISHI</a:t>
            </a:r>
            <a:endParaRPr lang="ru-RU"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Объект 2"/>
          <p:cNvSpPr>
            <a:spLocks noGrp="1"/>
          </p:cNvSpPr>
          <p:nvPr>
            <p:ph idx="1"/>
          </p:nvPr>
        </p:nvSpPr>
        <p:spPr>
          <a:xfrm>
            <a:off x="457200" y="285750"/>
            <a:ext cx="8229600" cy="5721350"/>
          </a:xfrm>
        </p:spPr>
        <p:txBody>
          <a:bodyPr/>
          <a:lstStyle/>
          <a:p>
            <a:r>
              <a:rPr lang="en-US" altLang="ru-RU" sz="3600" smtClean="0"/>
              <a:t>Olg’uy ibn Boydar ibn Chig’atoy (1261-1266) Chig’atoy ulusini Oltin O’rda ta’siridan qutqarish choralarini ko’rgan bo’lsa, Baroq ibn Yisonqur ibn Komkor ibn Chig’atoy (1266-1271) Chig’atoy ulusini ancha kuchayishiga erishdi. Biroq, ko’p o’tmay Chig’atoy ulusi O’g’tayning nabirasi Kaydu va Oltin O’rda xoni Mangu Temur (1267-1280) ta’siriga tushib qoldi.</a:t>
            </a:r>
            <a:endParaRPr lang="ru-RU" altLang="ru-RU" sz="3600" smtClean="0">
              <a:solidFill>
                <a:srgbClr val="00206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Содержимое 1"/>
          <p:cNvSpPr>
            <a:spLocks noGrp="1"/>
          </p:cNvSpPr>
          <p:nvPr>
            <p:ph idx="1"/>
          </p:nvPr>
        </p:nvSpPr>
        <p:spPr>
          <a:xfrm>
            <a:off x="457200" y="500063"/>
            <a:ext cx="8229600" cy="5507037"/>
          </a:xfrm>
        </p:spPr>
        <p:txBody>
          <a:bodyPr/>
          <a:lstStyle/>
          <a:p>
            <a:r>
              <a:rPr lang="en-US" altLang="ru-RU" smtClean="0"/>
              <a:t>Kaydu Chig’atoy ulusi taxtiga Baroqxonning o’g’li Duvaxonni (1291-1306) o’tkazdi. Andijonning tiklanishi, O’zganning Farg’ona o’lkasi poytaxtiga aylantirilishi uning nomi bilan bog’liq. Duvaxon Kaydu bilan xamkorlikda katta e’tiborga erishdi. Duvaxon vafotidan so’ng uning o’g’illari Kunjakxon va tolg’u ibn Qudug’ay ibn Bo’ri mutugan ibn Chig’atoylar xonligi uzoqqa cho’zilmadi.</a:t>
            </a:r>
            <a:br>
              <a:rPr lang="en-US" altLang="ru-RU" smtClean="0"/>
            </a:br>
            <a:endParaRPr lang="ru-RU" altLang="ru-RU"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Объект 2"/>
          <p:cNvSpPr>
            <a:spLocks noGrp="1"/>
          </p:cNvSpPr>
          <p:nvPr>
            <p:ph idx="1"/>
          </p:nvPr>
        </p:nvSpPr>
        <p:spPr>
          <a:xfrm>
            <a:off x="457200" y="1136650"/>
            <a:ext cx="8229600" cy="5578475"/>
          </a:xfrm>
        </p:spPr>
        <p:txBody>
          <a:bodyPr/>
          <a:lstStyle/>
          <a:p>
            <a:r>
              <a:rPr lang="en-US" altLang="ru-RU" sz="2800" smtClean="0"/>
              <a:t>Kepakxon urug’doshlarining barcha nizolariga barham berdi va markaziy xokimyatni mustaxkamlashga xarakat qildi. Chig’atoy davlatining rivoji, shaxarlar qurilishiga omil bo’lgan pul va ma’muriy isloxotlar Kepakxon nomi bilan bog’liq. Nasafdan ikki farsax masofada qurilgan Qarshi shaxri uning nomi bilan bog’liq. Ma’muriy isloxotlarga ko’ra mamlakat Buxoro va Samarqand vioyatlrida tumanlarga, Farg’ona va Sharqiy Turkistonda orchinga (poytaxt atrofi noxiyalari) bo’lindi.</a:t>
            </a:r>
            <a:endParaRPr lang="ru-RU" altLang="ru-RU" sz="2800" smtClean="0"/>
          </a:p>
        </p:txBody>
      </p:sp>
      <p:sp>
        <p:nvSpPr>
          <p:cNvPr id="4" name="Блок-схема: знак завершения 3"/>
          <p:cNvSpPr/>
          <p:nvPr/>
        </p:nvSpPr>
        <p:spPr>
          <a:xfrm>
            <a:off x="500063" y="285750"/>
            <a:ext cx="7929562" cy="642938"/>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t>KEBEKXON ISLOHOTLARI</a:t>
            </a:r>
            <a:endParaRPr lang="ru-RU" sz="28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Содержимое 1"/>
          <p:cNvSpPr>
            <a:spLocks noGrp="1"/>
          </p:cNvSpPr>
          <p:nvPr>
            <p:ph idx="1"/>
          </p:nvPr>
        </p:nvSpPr>
        <p:spPr>
          <a:xfrm>
            <a:off x="457200" y="500063"/>
            <a:ext cx="8229600" cy="5929312"/>
          </a:xfrm>
        </p:spPr>
        <p:txBody>
          <a:bodyPr/>
          <a:lstStyle/>
          <a:p>
            <a:r>
              <a:rPr lang="en-US" altLang="ru-RU" sz="4000" smtClean="0"/>
              <a:t>Jumladan, Samarqand viloyatida 7 ta, Farg'ona viloyatida 9 ta tuman tarkib topgan. Kebekxonning o'lkada tinchlik, osoyishtalik va totuvlik o'rnatish borasidagi siyosatini Tarmashirin izchil davom ettirdi. U islomni qabul etib, uni davlatning rasmiy dini darajasiga ko'tardi.</a:t>
            </a:r>
            <a:endParaRPr lang="ru-RU" altLang="ru-RU" sz="400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Содержимое 1"/>
          <p:cNvSpPr>
            <a:spLocks noGrp="1"/>
          </p:cNvSpPr>
          <p:nvPr>
            <p:ph idx="1"/>
          </p:nvPr>
        </p:nvSpPr>
        <p:spPr>
          <a:xfrm>
            <a:off x="457200" y="571500"/>
            <a:ext cx="8229600" cy="5857875"/>
          </a:xfrm>
        </p:spPr>
        <p:txBody>
          <a:bodyPr/>
          <a:lstStyle/>
          <a:p>
            <a:r>
              <a:rPr lang="en-US" altLang="ru-RU" sz="3600" smtClean="0"/>
              <a:t>1326 yil Duvaxonning o’g’illari Elchigidoy va Durra Temur o’rtasida taxt uchun kurashlar boshlandi. Keyinchalik taxtni egallagan Alovuddin laqabli Tarmashirin (1326-1334) mustaxkam mavqega ega bo’ldi. Duvaxonning nabiralari Buzan, Chankshi, Yesun Temur 1334-1338 yillarda nomigagina xon bo’lib turdilar. </a:t>
            </a:r>
            <a:endParaRPr lang="ru-RU" altLang="ru-RU" sz="360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Содержимое 1"/>
          <p:cNvSpPr>
            <a:spLocks noGrp="1"/>
          </p:cNvSpPr>
          <p:nvPr>
            <p:ph idx="1"/>
          </p:nvPr>
        </p:nvSpPr>
        <p:spPr>
          <a:xfrm>
            <a:off x="457200" y="428625"/>
            <a:ext cx="8229600" cy="5578475"/>
          </a:xfrm>
        </p:spPr>
        <p:txBody>
          <a:bodyPr/>
          <a:lstStyle/>
          <a:p>
            <a:r>
              <a:rPr lang="en-US" altLang="ru-RU" sz="3600" smtClean="0"/>
              <a:t>Kebekxon yo'nalishida siyosat yurgizgan mo'g'ul xonlarining navbatdagi vakili Qozonxon (1334-1346) ham Movarounnahr hududlari birligini saqlash, tubjoy aholi manfaatlarini himoya qilish uchun mahalliy mo'g'ul va turk amirlari, no'yonlarining olib borayotgan bir yoqlama kurashlarini bartaraf etishga intildi</a:t>
            </a:r>
            <a:endParaRPr lang="ru-RU" altLang="ru-RU" sz="360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Содержимое 1"/>
          <p:cNvSpPr>
            <a:spLocks noGrp="1"/>
          </p:cNvSpPr>
          <p:nvPr>
            <p:ph idx="1"/>
          </p:nvPr>
        </p:nvSpPr>
        <p:spPr>
          <a:xfrm>
            <a:off x="571500" y="642938"/>
            <a:ext cx="8229600" cy="5643562"/>
          </a:xfrm>
        </p:spPr>
        <p:txBody>
          <a:bodyPr/>
          <a:lstStyle/>
          <a:p>
            <a:pPr marL="0" indent="0" algn="just">
              <a:buFontTx/>
              <a:buNone/>
            </a:pPr>
            <a:r>
              <a:rPr lang="en-US" altLang="ru-RU" sz="3600" smtClean="0">
                <a:latin typeface="Times New Roman" pitchFamily="18" charset="0"/>
                <a:cs typeface="Times New Roman" pitchFamily="18" charset="0"/>
              </a:rPr>
              <a:t>	Chingizxon vafotidan so`ng (1227) o`qtoy mo`g`ullar davlatining ulug` xoqoni qilib tayinlandi. Uluslarning hukmdorlari </a:t>
            </a:r>
            <a:r>
              <a:rPr lang="en-US" altLang="ru-RU" sz="3600" b="1" smtClean="0">
                <a:solidFill>
                  <a:srgbClr val="0000FF"/>
                </a:solidFill>
                <a:latin typeface="Times New Roman" pitchFamily="18" charset="0"/>
                <a:cs typeface="Times New Roman" pitchFamily="18" charset="0"/>
              </a:rPr>
              <a:t>"xon" </a:t>
            </a:r>
            <a:r>
              <a:rPr lang="en-US" altLang="ru-RU" sz="3600" smtClean="0">
                <a:latin typeface="Times New Roman" pitchFamily="18" charset="0"/>
                <a:cs typeface="Times New Roman" pitchFamily="18" charset="0"/>
              </a:rPr>
              <a:t>deb yuritilardi. Ulug` xoqonning qarorgohi Qoraqurum shahrida bo`lib, u yerdan turib xonlarning xatti-harakatini qattiq nazorat qilib borar edi.</a:t>
            </a:r>
            <a:endParaRPr lang="ru-RU" altLang="ru-RU" sz="36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Содержимое 1"/>
          <p:cNvSpPr>
            <a:spLocks noGrp="1"/>
          </p:cNvSpPr>
          <p:nvPr>
            <p:ph idx="1"/>
          </p:nvPr>
        </p:nvSpPr>
        <p:spPr>
          <a:xfrm>
            <a:off x="457200" y="357188"/>
            <a:ext cx="8329613" cy="5649912"/>
          </a:xfrm>
        </p:spPr>
        <p:txBody>
          <a:bodyPr/>
          <a:lstStyle/>
          <a:p>
            <a:r>
              <a:rPr lang="en-US" altLang="ru-RU" smtClean="0"/>
              <a:t>. U o'zi uchun qarorgoh sifatida Qarshi bilan Buxoro oraligida (hozirgi Muborak tumani hududida) mashhur Zanjirsaroy qal'asini qurdirdi. Biroq markazdan </a:t>
            </a:r>
            <a:r>
              <a:rPr lang="en-US" altLang="ru-RU" smtClean="0">
                <a:hlinkClick r:id="rId2"/>
              </a:rPr>
              <a:t>qochuvchi kuchlarning</a:t>
            </a:r>
            <a:r>
              <a:rPr lang="en-US" altLang="ru-RU" smtClean="0"/>
              <a:t>, dastavval, ko'chmanchi mo'g'ul amirlarining kuchayib borayotgan ta'siri va fitnasi oqibatida 1346— yilda Qozonxon qatl etiladi. Shundan so'ng hokimiyat tepasiga kelgan amir Qazog'on (1347-1358) mo'g'ul zodagonlari manfaatlarini yoqlab siyosat yurgizdi. Uning o'zi ham bir joyda muqim yashamasdan ko'p vaqtini bosqinchilik yurishlarida o'tkazardi.</a:t>
            </a:r>
            <a:endParaRPr lang="ru-RU" altLang="ru-RU"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Объект 2"/>
          <p:cNvSpPr>
            <a:spLocks noGrp="1"/>
          </p:cNvSpPr>
          <p:nvPr>
            <p:ph idx="1"/>
          </p:nvPr>
        </p:nvSpPr>
        <p:spPr>
          <a:xfrm>
            <a:off x="457200" y="571500"/>
            <a:ext cx="8229600" cy="5435600"/>
          </a:xfrm>
        </p:spPr>
        <p:txBody>
          <a:bodyPr/>
          <a:lstStyle/>
          <a:p>
            <a:r>
              <a:rPr lang="en-US" altLang="ru-RU" sz="2800" smtClean="0"/>
              <a:t>Buning oqibatida uning davrida mahalliy aholi tub manfaatlari bilan mo'g'ul hukmdorlari manfaatlari bir-biriga tobora zid kela bordi. Bu esa Movarounnahrda yana siyosiy vaziyatning keskinlashuviga, hokimiyatga intiluvchi kuchlarning faol harakatga kelishiga sabab bo'ldi. XIV asrning 40 - yillarida Chig'atoy ulusi ikki qismga: Yettisuv, Sharqiy Turkistondan iborat Mo'g'ulistonga va lVlovarounnahrga bo'linib ketdi. 1348— yilda Chiqatoy naslidan bo'lgan Tug'luq Temur Mo'g'uliston hokimi etib ko'tarildi</a:t>
            </a:r>
            <a:endParaRPr lang="ru-RU" altLang="ru-RU" sz="280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Содержимое 1"/>
          <p:cNvSpPr>
            <a:spLocks noGrp="1"/>
          </p:cNvSpPr>
          <p:nvPr>
            <p:ph idx="1"/>
          </p:nvPr>
        </p:nvSpPr>
        <p:spPr>
          <a:xfrm>
            <a:off x="457200" y="357188"/>
            <a:ext cx="8401050" cy="5929312"/>
          </a:xfrm>
        </p:spPr>
        <p:txBody>
          <a:bodyPr/>
          <a:lstStyle/>
          <a:p>
            <a:r>
              <a:rPr lang="en-US" altLang="ru-RU" smtClean="0"/>
              <a:t>Bunday sharoitda Movarounnahr yurtini birlashtirish, mahalliy hukmdorlarning o'zboshimchalik, boshboshdoqlik harakatlariga chek qo'yish, jafokash xalqni mo'g'ullar zulmi va istibdodidan butkul xalos yetish va unda qudratli markazlashgan davlat barpo etishdan iborat yuksak vazifa tarixiy zaruriyat taqazosi bilan kun tartibiga qo'yildi. Uni muvaffaqiyatli uddalash esa ulug' bobokalonimiz Amir Temurga nasib etdi.</a:t>
            </a:r>
            <a:endParaRPr lang="ru-RU" altLang="ru-RU"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357620" y="857232"/>
            <a:ext cx="8786380" cy="1754326"/>
          </a:xfrm>
          <a:prstGeom prst="rect">
            <a:avLst/>
          </a:prstGeom>
          <a:noFill/>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eaLnBrk="1" hangingPunct="1">
              <a:defRPr/>
            </a:pPr>
            <a:r>
              <a:rPr lang="en-US" sz="5400" b="1" cap="all"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Chig’atoy</a:t>
            </a: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ulusida</a:t>
            </a:r>
            <a:endPar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lgn="ctr" eaLnBrk="1" hangingPunct="1">
              <a:defRPr/>
            </a:pPr>
            <a:r>
              <a:rPr lang="en-US" sz="5400" b="1" cap="all"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Yer</a:t>
            </a: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egaligi,soliq</a:t>
            </a: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err="1">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tizimi</a:t>
            </a:r>
            <a:endParaRPr lang="ru-RU"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Объект 2"/>
          <p:cNvSpPr>
            <a:spLocks noGrp="1"/>
          </p:cNvSpPr>
          <p:nvPr>
            <p:ph idx="1"/>
          </p:nvPr>
        </p:nvSpPr>
        <p:spPr>
          <a:xfrm>
            <a:off x="457200" y="500063"/>
            <a:ext cx="8229600" cy="5507037"/>
          </a:xfrm>
        </p:spPr>
        <p:txBody>
          <a:bodyPr/>
          <a:lstStyle/>
          <a:p>
            <a:r>
              <a:rPr lang="en-US" altLang="ru-RU" smtClean="0"/>
              <a:t>Mug’ullar davlati yarim ko’chmanchi, xarbiy tartiblarga ega siyosiy tashkilot edi. Chingizxon va uning avlodlari xon unvonida bo’lib, ularning qo’l ostida xarbiylashgan amaldorlar pog’onasi turardi. Chig’atoy ulusi davrida Movarounnaxrni boshqarish maxalliy xukmdorlarga topshirilgan. Buxoroda esa maxalliy zodagonlar va ruxoniylar xokimyatini o’z qo’llariga olgan bo’lib, amirlar va sadrlar deb yuritilgan.</a:t>
            </a:r>
            <a:br>
              <a:rPr lang="en-US" altLang="ru-RU" smtClean="0"/>
            </a:br>
            <a:endParaRPr lang="ru-RU" altLang="ru-RU"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357188"/>
            <a:ext cx="8258175" cy="6215062"/>
          </a:xfrm>
        </p:spPr>
        <p:txBody>
          <a:bodyPr>
            <a:normAutofit lnSpcReduction="10000"/>
          </a:bodyPr>
          <a:lstStyle/>
          <a:p>
            <a:pPr>
              <a:defRPr/>
            </a:pPr>
            <a:r>
              <a:rPr lang="en-US" dirty="0" err="1" smtClean="0"/>
              <a:t>Mo`g`ullar</a:t>
            </a:r>
            <a:r>
              <a:rPr lang="en-US" dirty="0" smtClean="0"/>
              <a:t> </a:t>
            </a:r>
            <a:r>
              <a:rPr lang="en-US" dirty="0" err="1" smtClean="0"/>
              <a:t>hukmronligining</a:t>
            </a:r>
            <a:r>
              <a:rPr lang="en-US" dirty="0" smtClean="0"/>
              <a:t> </a:t>
            </a:r>
            <a:r>
              <a:rPr lang="en-US" dirty="0" err="1" smtClean="0"/>
              <a:t>dastlabki</a:t>
            </a:r>
            <a:r>
              <a:rPr lang="en-US" dirty="0" smtClean="0"/>
              <a:t> </a:t>
            </a:r>
            <a:r>
              <a:rPr lang="en-US" dirty="0" err="1" smtClean="0"/>
              <a:t>yillaridayoq</a:t>
            </a:r>
            <a:r>
              <a:rPr lang="en-US" dirty="0" smtClean="0"/>
              <a:t> </a:t>
            </a:r>
            <a:r>
              <a:rPr lang="en-US" dirty="0" err="1" smtClean="0"/>
              <a:t>mo`g`ul</a:t>
            </a:r>
            <a:r>
              <a:rPr lang="en-US" dirty="0" smtClean="0"/>
              <a:t> </a:t>
            </a:r>
            <a:r>
              <a:rPr lang="en-US" dirty="0" err="1" smtClean="0"/>
              <a:t>xoqonlari</a:t>
            </a:r>
            <a:r>
              <a:rPr lang="en-US" dirty="0" smtClean="0"/>
              <a:t> </a:t>
            </a:r>
            <a:r>
              <a:rPr lang="en-US" dirty="0" err="1" smtClean="0"/>
              <a:t>o`zlariga</a:t>
            </a:r>
            <a:r>
              <a:rPr lang="en-US" dirty="0" smtClean="0"/>
              <a:t> </a:t>
            </a:r>
            <a:r>
              <a:rPr lang="en-US" dirty="0" err="1" smtClean="0"/>
              <a:t>xizmat</a:t>
            </a:r>
            <a:r>
              <a:rPr lang="en-US" dirty="0" smtClean="0"/>
              <a:t> </a:t>
            </a:r>
            <a:r>
              <a:rPr lang="en-US" dirty="0" err="1" smtClean="0"/>
              <a:t>ko`rsatgan</a:t>
            </a:r>
            <a:r>
              <a:rPr lang="en-US" dirty="0" smtClean="0"/>
              <a:t> </a:t>
            </a:r>
            <a:r>
              <a:rPr lang="en-US" dirty="0" err="1" smtClean="0"/>
              <a:t>kishilarga</a:t>
            </a:r>
            <a:r>
              <a:rPr lang="en-US" dirty="0" smtClean="0"/>
              <a:t>, </a:t>
            </a:r>
            <a:r>
              <a:rPr lang="en-US" dirty="0" err="1" smtClean="0"/>
              <a:t>ayrim</a:t>
            </a:r>
            <a:r>
              <a:rPr lang="en-US" dirty="0" smtClean="0"/>
              <a:t> </a:t>
            </a:r>
            <a:r>
              <a:rPr lang="en-US" dirty="0" err="1" smtClean="0"/>
              <a:t>katta</a:t>
            </a:r>
            <a:r>
              <a:rPr lang="en-US" dirty="0" smtClean="0"/>
              <a:t> </a:t>
            </a:r>
            <a:r>
              <a:rPr lang="en-US" dirty="0" err="1" smtClean="0"/>
              <a:t>yer</a:t>
            </a:r>
            <a:r>
              <a:rPr lang="en-US" dirty="0" smtClean="0"/>
              <a:t> </a:t>
            </a:r>
            <a:r>
              <a:rPr lang="en-US" dirty="0" err="1" smtClean="0"/>
              <a:t>egalari</a:t>
            </a:r>
            <a:r>
              <a:rPr lang="en-US" dirty="0" smtClean="0"/>
              <a:t> </a:t>
            </a:r>
            <a:r>
              <a:rPr lang="en-US" dirty="0" err="1" smtClean="0"/>
              <a:t>va</a:t>
            </a:r>
            <a:r>
              <a:rPr lang="en-US" dirty="0" smtClean="0"/>
              <a:t> </a:t>
            </a:r>
            <a:r>
              <a:rPr lang="en-US" dirty="0" err="1" smtClean="0"/>
              <a:t>savdogarlarga</a:t>
            </a:r>
            <a:r>
              <a:rPr lang="en-US" dirty="0" smtClean="0"/>
              <a:t> </a:t>
            </a:r>
            <a:r>
              <a:rPr lang="en-US" dirty="0" err="1" smtClean="0"/>
              <a:t>turli</a:t>
            </a:r>
            <a:r>
              <a:rPr lang="en-US" dirty="0" smtClean="0"/>
              <a:t> </a:t>
            </a:r>
            <a:r>
              <a:rPr lang="en-US" dirty="0" err="1" smtClean="0"/>
              <a:t>yorliq</a:t>
            </a:r>
            <a:r>
              <a:rPr lang="en-US" dirty="0" smtClean="0"/>
              <a:t> </a:t>
            </a:r>
            <a:r>
              <a:rPr lang="en-US" dirty="0" err="1" smtClean="0"/>
              <a:t>va</a:t>
            </a:r>
            <a:r>
              <a:rPr lang="en-US" dirty="0" smtClean="0"/>
              <a:t> </a:t>
            </a:r>
            <a:r>
              <a:rPr lang="en-US" dirty="0" err="1" smtClean="0"/>
              <a:t>payzalar</a:t>
            </a:r>
            <a:r>
              <a:rPr lang="en-US" dirty="0" smtClean="0"/>
              <a:t> </a:t>
            </a:r>
            <a:r>
              <a:rPr lang="en-US" dirty="0" err="1" smtClean="0"/>
              <a:t>berardilar</a:t>
            </a:r>
            <a:r>
              <a:rPr lang="en-US" dirty="0" smtClean="0"/>
              <a:t>. </a:t>
            </a:r>
            <a:r>
              <a:rPr lang="en-US" dirty="0" err="1" smtClean="0"/>
              <a:t>Payza</a:t>
            </a:r>
            <a:r>
              <a:rPr lang="en-US" dirty="0" smtClean="0"/>
              <a:t> </a:t>
            </a:r>
            <a:r>
              <a:rPr lang="en-US" dirty="0" err="1" smtClean="0"/>
              <a:t>oltin</a:t>
            </a:r>
            <a:r>
              <a:rPr lang="en-US" dirty="0" smtClean="0"/>
              <a:t>, </a:t>
            </a:r>
            <a:r>
              <a:rPr lang="en-US" dirty="0" err="1" smtClean="0"/>
              <a:t>kumush</a:t>
            </a:r>
            <a:r>
              <a:rPr lang="en-US" dirty="0" smtClean="0"/>
              <a:t>, </a:t>
            </a:r>
            <a:r>
              <a:rPr lang="en-US" dirty="0" err="1" smtClean="0"/>
              <a:t>jez</a:t>
            </a:r>
            <a:r>
              <a:rPr lang="en-US" dirty="0" smtClean="0"/>
              <a:t> </a:t>
            </a:r>
            <a:r>
              <a:rPr lang="en-US" dirty="0" err="1" smtClean="0"/>
              <a:t>va</a:t>
            </a:r>
            <a:r>
              <a:rPr lang="en-US" dirty="0" smtClean="0"/>
              <a:t> </a:t>
            </a:r>
            <a:r>
              <a:rPr lang="en-US" dirty="0" err="1" smtClean="0"/>
              <a:t>yog`ochdan</a:t>
            </a:r>
            <a:r>
              <a:rPr lang="en-US" dirty="0" smtClean="0"/>
              <a:t> </a:t>
            </a:r>
            <a:r>
              <a:rPr lang="en-US" dirty="0" err="1" smtClean="0"/>
              <a:t>yasalgan</a:t>
            </a:r>
            <a:r>
              <a:rPr lang="en-US" dirty="0" smtClean="0"/>
              <a:t> </a:t>
            </a:r>
            <a:r>
              <a:rPr lang="en-US" dirty="0" err="1" smtClean="0"/>
              <a:t>taxtachalardan</a:t>
            </a:r>
            <a:r>
              <a:rPr lang="en-US" dirty="0" smtClean="0"/>
              <a:t> </a:t>
            </a:r>
            <a:r>
              <a:rPr lang="en-US" dirty="0" err="1" smtClean="0"/>
              <a:t>iborat</a:t>
            </a:r>
            <a:r>
              <a:rPr lang="en-US" dirty="0" smtClean="0"/>
              <a:t> </a:t>
            </a:r>
            <a:r>
              <a:rPr lang="en-US" dirty="0" err="1" smtClean="0"/>
              <a:t>bo`lardi</a:t>
            </a:r>
            <a:r>
              <a:rPr lang="en-US" dirty="0" smtClean="0"/>
              <a:t>. </a:t>
            </a:r>
            <a:r>
              <a:rPr lang="en-US" dirty="0" err="1" smtClean="0"/>
              <a:t>Bunday</a:t>
            </a:r>
            <a:r>
              <a:rPr lang="en-US" dirty="0" smtClean="0"/>
              <a:t> </a:t>
            </a:r>
            <a:r>
              <a:rPr lang="en-US" dirty="0" err="1" smtClean="0"/>
              <a:t>payza</a:t>
            </a:r>
            <a:r>
              <a:rPr lang="en-US" dirty="0" smtClean="0"/>
              <a:t> </a:t>
            </a:r>
            <a:r>
              <a:rPr lang="en-US" dirty="0" err="1" smtClean="0"/>
              <a:t>yoki</a:t>
            </a:r>
            <a:r>
              <a:rPr lang="en-US" dirty="0" smtClean="0"/>
              <a:t> </a:t>
            </a:r>
            <a:r>
              <a:rPr lang="en-US" dirty="0" err="1" smtClean="0"/>
              <a:t>yorliqqa</a:t>
            </a:r>
            <a:r>
              <a:rPr lang="en-US" dirty="0" smtClean="0"/>
              <a:t> </a:t>
            </a:r>
            <a:r>
              <a:rPr lang="en-US" dirty="0" err="1" smtClean="0"/>
              <a:t>ega</a:t>
            </a:r>
            <a:r>
              <a:rPr lang="en-US" dirty="0" smtClean="0"/>
              <a:t> </a:t>
            </a:r>
            <a:r>
              <a:rPr lang="en-US" dirty="0" err="1" smtClean="0"/>
              <a:t>bo`lgan</a:t>
            </a:r>
            <a:r>
              <a:rPr lang="en-US" dirty="0" smtClean="0"/>
              <a:t> </a:t>
            </a:r>
            <a:r>
              <a:rPr lang="en-US" dirty="0" err="1" smtClean="0"/>
              <a:t>kishilar</a:t>
            </a:r>
            <a:r>
              <a:rPr lang="en-US" dirty="0" smtClean="0"/>
              <a:t>, </a:t>
            </a:r>
            <a:r>
              <a:rPr lang="en-US" u="sng" dirty="0" err="1" smtClean="0">
                <a:hlinkClick r:id="rId2"/>
              </a:rPr>
              <a:t>shu</a:t>
            </a:r>
            <a:r>
              <a:rPr lang="en-US" u="sng" dirty="0" smtClean="0">
                <a:hlinkClick r:id="rId2"/>
              </a:rPr>
              <a:t> </a:t>
            </a:r>
            <a:r>
              <a:rPr lang="en-US" u="sng" dirty="0" err="1" smtClean="0">
                <a:hlinkClick r:id="rId2"/>
              </a:rPr>
              <a:t>jumladan</a:t>
            </a:r>
            <a:r>
              <a:rPr lang="en-US" u="sng" dirty="0" smtClean="0">
                <a:hlinkClick r:id="rId2"/>
              </a:rPr>
              <a:t> </a:t>
            </a:r>
            <a:r>
              <a:rPr lang="en-US" u="sng" dirty="0" err="1" smtClean="0">
                <a:hlinkClick r:id="rId2"/>
              </a:rPr>
              <a:t>elchi</a:t>
            </a:r>
            <a:r>
              <a:rPr lang="en-US" dirty="0" smtClean="0"/>
              <a:t>, </a:t>
            </a:r>
            <a:r>
              <a:rPr lang="en-US" dirty="0" err="1" smtClean="0"/>
              <a:t>soliq</a:t>
            </a:r>
            <a:r>
              <a:rPr lang="en-US" dirty="0" smtClean="0"/>
              <a:t> </a:t>
            </a:r>
            <a:r>
              <a:rPr lang="en-US" dirty="0" err="1" smtClean="0"/>
              <a:t>yig`uvchilar</a:t>
            </a:r>
            <a:r>
              <a:rPr lang="en-US" dirty="0" smtClean="0"/>
              <a:t> </a:t>
            </a:r>
            <a:r>
              <a:rPr lang="en-US" dirty="0" err="1" smtClean="0"/>
              <a:t>va</a:t>
            </a:r>
            <a:r>
              <a:rPr lang="en-US" dirty="0" smtClean="0"/>
              <a:t> </a:t>
            </a:r>
            <a:r>
              <a:rPr lang="en-US" dirty="0" err="1" smtClean="0"/>
              <a:t>boshqa</a:t>
            </a:r>
            <a:r>
              <a:rPr lang="en-US" dirty="0" smtClean="0"/>
              <a:t> </a:t>
            </a:r>
            <a:r>
              <a:rPr lang="en-US" dirty="0" err="1" smtClean="0"/>
              <a:t>ma'murlar</a:t>
            </a:r>
            <a:r>
              <a:rPr lang="en-US" dirty="0" smtClean="0"/>
              <a:t> </a:t>
            </a:r>
            <a:r>
              <a:rPr lang="en-US" dirty="0" err="1" smtClean="0"/>
              <a:t>aholidan</a:t>
            </a:r>
            <a:r>
              <a:rPr lang="en-US" dirty="0" smtClean="0"/>
              <a:t> </a:t>
            </a:r>
            <a:r>
              <a:rPr lang="en-US" dirty="0" err="1" smtClean="0"/>
              <a:t>turli</a:t>
            </a:r>
            <a:r>
              <a:rPr lang="en-US" dirty="0" smtClean="0"/>
              <a:t> </a:t>
            </a:r>
            <a:r>
              <a:rPr lang="en-US" dirty="0" err="1" smtClean="0"/>
              <a:t>xil</a:t>
            </a:r>
            <a:r>
              <a:rPr lang="en-US" dirty="0" smtClean="0"/>
              <a:t> </a:t>
            </a:r>
            <a:r>
              <a:rPr lang="en-US" dirty="0" err="1" smtClean="0"/>
              <a:t>yig`im</a:t>
            </a:r>
            <a:r>
              <a:rPr lang="en-US" dirty="0" smtClean="0"/>
              <a:t> </a:t>
            </a:r>
            <a:r>
              <a:rPr lang="en-US" dirty="0" err="1" smtClean="0"/>
              <a:t>va</a:t>
            </a:r>
            <a:r>
              <a:rPr lang="en-US" dirty="0" smtClean="0"/>
              <a:t> </a:t>
            </a:r>
            <a:r>
              <a:rPr lang="en-US" dirty="0" err="1" smtClean="0"/>
              <a:t>to`lovlarni</a:t>
            </a:r>
            <a:r>
              <a:rPr lang="en-US" dirty="0" smtClean="0"/>
              <a:t> </a:t>
            </a:r>
            <a:r>
              <a:rPr lang="en-US" dirty="0" err="1" smtClean="0"/>
              <a:t>talab</a:t>
            </a:r>
            <a:r>
              <a:rPr lang="en-US" dirty="0" smtClean="0"/>
              <a:t> </a:t>
            </a:r>
            <a:r>
              <a:rPr lang="en-US" dirty="0" err="1" smtClean="0"/>
              <a:t>qilib</a:t>
            </a:r>
            <a:r>
              <a:rPr lang="en-US" dirty="0" smtClean="0"/>
              <a:t> </a:t>
            </a:r>
            <a:r>
              <a:rPr lang="en-US" dirty="0" err="1" smtClean="0"/>
              <a:t>olish</a:t>
            </a:r>
            <a:r>
              <a:rPr lang="en-US" dirty="0" smtClean="0"/>
              <a:t> </a:t>
            </a:r>
            <a:r>
              <a:rPr lang="en-US" dirty="0" err="1" smtClean="0"/>
              <a:t>huquqiga</a:t>
            </a:r>
            <a:r>
              <a:rPr lang="en-US" dirty="0" smtClean="0"/>
              <a:t> </a:t>
            </a:r>
            <a:r>
              <a:rPr lang="en-US" dirty="0" err="1" smtClean="0"/>
              <a:t>ega</a:t>
            </a:r>
            <a:r>
              <a:rPr lang="en-US" dirty="0" smtClean="0"/>
              <a:t> </a:t>
            </a:r>
            <a:r>
              <a:rPr lang="en-US" dirty="0" err="1" smtClean="0"/>
              <a:t>edilar</a:t>
            </a:r>
            <a:r>
              <a:rPr lang="en-US" dirty="0" smtClean="0"/>
              <a:t>. </a:t>
            </a:r>
            <a:r>
              <a:rPr lang="en-US" dirty="0" err="1" smtClean="0"/>
              <a:t>Bunday</a:t>
            </a:r>
            <a:r>
              <a:rPr lang="en-US" dirty="0" smtClean="0"/>
              <a:t> </a:t>
            </a:r>
            <a:r>
              <a:rPr lang="en-US" dirty="0" err="1" smtClean="0"/>
              <a:t>payza</a:t>
            </a:r>
            <a:r>
              <a:rPr lang="en-US" dirty="0" smtClean="0"/>
              <a:t> </a:t>
            </a:r>
            <a:r>
              <a:rPr lang="en-US" dirty="0" err="1" smtClean="0"/>
              <a:t>va</a:t>
            </a:r>
            <a:r>
              <a:rPr lang="en-US" dirty="0" smtClean="0"/>
              <a:t> </a:t>
            </a:r>
            <a:r>
              <a:rPr lang="en-US" dirty="0" err="1" smtClean="0"/>
              <a:t>yorliqlar</a:t>
            </a:r>
            <a:r>
              <a:rPr lang="en-US" dirty="0" smtClean="0"/>
              <a:t> </a:t>
            </a:r>
            <a:r>
              <a:rPr lang="en-US" dirty="0" err="1" smtClean="0"/>
              <a:t>ko`plab</a:t>
            </a:r>
            <a:r>
              <a:rPr lang="en-US" dirty="0" smtClean="0"/>
              <a:t> </a:t>
            </a:r>
            <a:r>
              <a:rPr lang="en-US" dirty="0" err="1" smtClean="0"/>
              <a:t>berilardi</a:t>
            </a:r>
            <a:r>
              <a:rPr lang="en-US" dirty="0" smtClean="0"/>
              <a:t>.</a:t>
            </a:r>
            <a:endParaRPr lang="ru-RU" dirty="0" smtClean="0"/>
          </a:p>
          <a:p>
            <a:pPr>
              <a:defRPr/>
            </a:pPr>
            <a:endParaRPr lang="en-US" dirty="0" err="1"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Объект 2"/>
          <p:cNvSpPr>
            <a:spLocks noGrp="1"/>
          </p:cNvSpPr>
          <p:nvPr>
            <p:ph idx="1"/>
          </p:nvPr>
        </p:nvSpPr>
        <p:spPr>
          <a:xfrm>
            <a:off x="285750" y="357188"/>
            <a:ext cx="8643938" cy="5649912"/>
          </a:xfrm>
        </p:spPr>
        <p:txBody>
          <a:bodyPr/>
          <a:lstStyle/>
          <a:p>
            <a:r>
              <a:rPr lang="en-US" altLang="ru-RU" sz="3600" smtClean="0"/>
              <a:t>Yer solig’i mol (xiroj) o’n foizni tashkil etgan. Ko’chmanchilar to’laydigan qo’pchur yuz boshdan bir bosh xisobida bo’lgan. Savdodan targ’u jarimasi olingan. Munqa nomidan pul zarb etilgan, 1270 yildan boshlab, soliqlar pul ko’rinishida olingan. Pul ulusning eng yirik shaxarlaridan zarb etilgan. </a:t>
            </a:r>
            <a:endParaRPr lang="ru-RU" altLang="ru-RU" sz="36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Объект 2"/>
          <p:cNvSpPr>
            <a:spLocks noGrp="1"/>
          </p:cNvSpPr>
          <p:nvPr>
            <p:ph idx="1"/>
          </p:nvPr>
        </p:nvSpPr>
        <p:spPr>
          <a:xfrm>
            <a:off x="500063" y="428625"/>
            <a:ext cx="8229600" cy="5357813"/>
          </a:xfrm>
        </p:spPr>
        <p:txBody>
          <a:bodyPr/>
          <a:lstStyle/>
          <a:p>
            <a:r>
              <a:rPr lang="ru-RU" altLang="ru-RU" sz="3600" smtClean="0">
                <a:hlinkClick r:id="rId2"/>
              </a:rPr>
              <a:t>Harbiy hokimiyat</a:t>
            </a:r>
            <a:r>
              <a:rPr lang="ru-RU" altLang="ru-RU" sz="3600" smtClean="0"/>
              <a:t>, aholini ro'yxatdan o'tkazish, soliq yig'ish ishlari doruxachi va tamg'ach deb ataluvchi mo'g'ul amaldor</a:t>
            </a:r>
            <a:r>
              <a:rPr lang="en-US" altLang="ru-RU" sz="3600" smtClean="0"/>
              <a:t>l</a:t>
            </a:r>
            <a:r>
              <a:rPr lang="ru-RU" altLang="ru-RU" sz="3600" smtClean="0"/>
              <a:t>ari qo'lida bo'ladi. Mo'g'ul bosqoqlari ixtiyoridagi ko'p sonli jangchilar Mahmud izmiga bo'ysundirilgan. Aholidan markaziy hokimiyat xazinasi uchun ko'plab soliqlar undirilgan.</a:t>
            </a:r>
          </a:p>
          <a:p>
            <a:endParaRPr lang="ru-RU" altLang="ru-RU"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Содержимое 1"/>
          <p:cNvSpPr>
            <a:spLocks noGrp="1"/>
          </p:cNvSpPr>
          <p:nvPr>
            <p:ph idx="1"/>
          </p:nvPr>
        </p:nvSpPr>
        <p:spPr>
          <a:xfrm>
            <a:off x="214313" y="285750"/>
            <a:ext cx="8572500" cy="6072188"/>
          </a:xfrm>
        </p:spPr>
        <p:txBody>
          <a:bodyPr/>
          <a:lstStyle/>
          <a:p>
            <a:pPr marL="0" indent="0">
              <a:buFontTx/>
              <a:buNone/>
              <a:defRPr/>
            </a:pPr>
            <a:r>
              <a:rPr lang="en-US" altLang="ru-RU" dirty="0" smtClean="0">
                <a:latin typeface="Times New Roman" panose="02020603050405020304" pitchFamily="18" charset="0"/>
                <a:cs typeface="Times New Roman" panose="02020603050405020304" pitchFamily="18" charset="0"/>
              </a:rPr>
              <a:t>	</a:t>
            </a:r>
            <a:r>
              <a:rPr lang="en-US" altLang="ru-RU" b="1" dirty="0" err="1" smtClean="0">
                <a:solidFill>
                  <a:srgbClr val="0000FF"/>
                </a:solidFill>
                <a:latin typeface="Times New Roman" panose="02020603050405020304" pitchFamily="18" charset="0"/>
                <a:cs typeface="Times New Roman" panose="02020603050405020304" pitchFamily="18" charset="0"/>
              </a:rPr>
              <a:t>Aholidan</a:t>
            </a:r>
            <a:r>
              <a:rPr lang="en-US" altLang="ru-RU" b="1" dirty="0" smtClean="0">
                <a:solidFill>
                  <a:srgbClr val="0000FF"/>
                </a:solidFill>
                <a:latin typeface="Times New Roman" panose="02020603050405020304" pitchFamily="18" charset="0"/>
                <a:cs typeface="Times New Roman" panose="02020603050405020304" pitchFamily="18" charset="0"/>
              </a:rPr>
              <a:t> </a:t>
            </a:r>
            <a:r>
              <a:rPr lang="en-US" altLang="ru-RU" b="1" dirty="0" err="1" smtClean="0">
                <a:solidFill>
                  <a:srgbClr val="0000FF"/>
                </a:solidFill>
                <a:latin typeface="Times New Roman" panose="02020603050405020304" pitchFamily="18" charset="0"/>
                <a:cs typeface="Times New Roman" panose="02020603050405020304" pitchFamily="18" charset="0"/>
              </a:rPr>
              <a:t>quyidagi</a:t>
            </a:r>
            <a:r>
              <a:rPr lang="en-US" altLang="ru-RU" b="1" dirty="0" smtClean="0">
                <a:solidFill>
                  <a:srgbClr val="0000FF"/>
                </a:solidFill>
                <a:latin typeface="Times New Roman" panose="02020603050405020304" pitchFamily="18" charset="0"/>
                <a:cs typeface="Times New Roman" panose="02020603050405020304" pitchFamily="18" charset="0"/>
              </a:rPr>
              <a:t> </a:t>
            </a:r>
            <a:r>
              <a:rPr lang="en-US" altLang="ru-RU" b="1" dirty="0" err="1" smtClean="0">
                <a:solidFill>
                  <a:srgbClr val="0000FF"/>
                </a:solidFill>
                <a:latin typeface="Times New Roman" panose="02020603050405020304" pitchFamily="18" charset="0"/>
                <a:cs typeface="Times New Roman" panose="02020603050405020304" pitchFamily="18" charset="0"/>
              </a:rPr>
              <a:t>soliqlar</a:t>
            </a:r>
            <a:r>
              <a:rPr lang="en-US" altLang="ru-RU" b="1" dirty="0" smtClean="0">
                <a:solidFill>
                  <a:srgbClr val="0000FF"/>
                </a:solidFill>
                <a:latin typeface="Times New Roman" panose="02020603050405020304" pitchFamily="18" charset="0"/>
                <a:cs typeface="Times New Roman" panose="02020603050405020304" pitchFamily="18" charset="0"/>
              </a:rPr>
              <a:t> </a:t>
            </a:r>
            <a:r>
              <a:rPr lang="en-US" altLang="ru-RU" b="1" dirty="0" err="1" smtClean="0">
                <a:solidFill>
                  <a:srgbClr val="0000FF"/>
                </a:solidFill>
                <a:latin typeface="Times New Roman" panose="02020603050405020304" pitchFamily="18" charset="0"/>
                <a:cs typeface="Times New Roman" panose="02020603050405020304" pitchFamily="18" charset="0"/>
              </a:rPr>
              <a:t>undirilgan</a:t>
            </a:r>
            <a:r>
              <a:rPr lang="en-US" altLang="ru-RU" b="1" dirty="0" smtClean="0">
                <a:solidFill>
                  <a:srgbClr val="0000FF"/>
                </a:solidFill>
                <a:latin typeface="Times New Roman" panose="02020603050405020304" pitchFamily="18" charset="0"/>
                <a:cs typeface="Times New Roman" panose="02020603050405020304" pitchFamily="18" charset="0"/>
              </a:rPr>
              <a:t>:</a:t>
            </a:r>
          </a:p>
          <a:p>
            <a:pPr algn="just">
              <a:defRPr/>
            </a:pPr>
            <a:r>
              <a:rPr lang="en-US" altLang="ru-RU" dirty="0" smtClean="0">
                <a:latin typeface="Times New Roman" panose="02020603050405020304" pitchFamily="18" charset="0"/>
                <a:cs typeface="Times New Roman" panose="02020603050405020304" pitchFamily="18" charset="0"/>
              </a:rPr>
              <a:t>1) </a:t>
            </a:r>
            <a:r>
              <a:rPr lang="en-US" altLang="ru-RU" dirty="0" err="1" smtClean="0">
                <a:latin typeface="Times New Roman" panose="02020603050405020304" pitchFamily="18" charset="0"/>
                <a:cs typeface="Times New Roman" panose="02020603050405020304" pitchFamily="18" charset="0"/>
              </a:rPr>
              <a:t>Kalon</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yoki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yer</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solig'i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Yerning</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sharoitiga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va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sifatiga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qarab</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hosilning</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o'ndan</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biri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olingan</a:t>
            </a:r>
            <a:r>
              <a:rPr lang="en-US" altLang="ru-RU" dirty="0" smtClean="0">
                <a:latin typeface="Times New Roman" panose="02020603050405020304" pitchFamily="18" charset="0"/>
                <a:cs typeface="Times New Roman" panose="02020603050405020304" pitchFamily="18" charset="0"/>
              </a:rPr>
              <a:t>.</a:t>
            </a:r>
          </a:p>
          <a:p>
            <a:pPr algn="just">
              <a:defRPr/>
            </a:pPr>
            <a:r>
              <a:rPr lang="en-US" altLang="ru-RU" dirty="0" smtClean="0">
                <a:latin typeface="Times New Roman" panose="02020603050405020304" pitchFamily="18" charset="0"/>
                <a:cs typeface="Times New Roman" panose="02020603050405020304" pitchFamily="18" charset="0"/>
              </a:rPr>
              <a:t>2) </a:t>
            </a:r>
            <a:r>
              <a:rPr lang="en-US" altLang="ru-RU" dirty="0" err="1" smtClean="0">
                <a:latin typeface="Times New Roman" panose="02020603050405020304" pitchFamily="18" charset="0"/>
                <a:cs typeface="Times New Roman" panose="02020603050405020304" pitchFamily="18" charset="0"/>
              </a:rPr>
              <a:t>Ko'pchur</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va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Shulsi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solig'i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Ko'chmanchi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aholidan</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har</a:t>
            </a:r>
            <a:r>
              <a:rPr lang="en-US" altLang="ru-RU" dirty="0" smtClean="0">
                <a:latin typeface="Times New Roman" panose="02020603050405020304" pitchFamily="18" charset="0"/>
                <a:cs typeface="Times New Roman" panose="02020603050405020304" pitchFamily="18" charset="0"/>
              </a:rPr>
              <a:t> 100 bosh </a:t>
            </a:r>
            <a:r>
              <a:rPr lang="en-US" altLang="ru-RU" dirty="0" err="1" smtClean="0">
                <a:latin typeface="Times New Roman" panose="02020603050405020304" pitchFamily="18" charset="0"/>
                <a:cs typeface="Times New Roman" panose="02020603050405020304" pitchFamily="18" charset="0"/>
              </a:rPr>
              <a:t>qoramoldan</a:t>
            </a:r>
            <a:r>
              <a:rPr lang="en-US" altLang="ru-RU" dirty="0" smtClean="0">
                <a:latin typeface="Times New Roman" panose="02020603050405020304" pitchFamily="18" charset="0"/>
                <a:cs typeface="Times New Roman" panose="02020603050405020304" pitchFamily="18" charset="0"/>
              </a:rPr>
              <a:t> 1 </a:t>
            </a:r>
            <a:r>
              <a:rPr lang="en-US" altLang="ru-RU" dirty="0" err="1" smtClean="0">
                <a:latin typeface="Times New Roman" panose="02020603050405020304" pitchFamily="18" charset="0"/>
                <a:cs typeface="Times New Roman" panose="02020603050405020304" pitchFamily="18" charset="0"/>
              </a:rPr>
              <a:t>tasi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olingan</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Shulsi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solig'i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bo'yicha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har</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bir</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qora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chorvadan</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qo'y</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echki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bittasini</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ming</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otdan</a:t>
            </a:r>
            <a:r>
              <a:rPr lang="en-US" altLang="ru-RU" dirty="0" smtClean="0">
                <a:latin typeface="Times New Roman" panose="02020603050405020304" pitchFamily="18" charset="0"/>
                <a:cs typeface="Times New Roman" panose="02020603050405020304" pitchFamily="18" charset="0"/>
              </a:rPr>
              <a:t> 1 ta </a:t>
            </a:r>
            <a:r>
              <a:rPr lang="en-US" altLang="ru-RU" dirty="0" err="1" smtClean="0">
                <a:latin typeface="Times New Roman" panose="02020603050405020304" pitchFamily="18" charset="0"/>
                <a:cs typeface="Times New Roman" panose="02020603050405020304" pitchFamily="18" charset="0"/>
              </a:rPr>
              <a:t>biya</a:t>
            </a:r>
            <a:r>
              <a:rPr lang="en-US" altLang="ru-RU" dirty="0" smtClean="0">
                <a:latin typeface="Times New Roman" panose="02020603050405020304" pitchFamily="18" charset="0"/>
                <a:cs typeface="Times New Roman" panose="02020603050405020304" pitchFamily="18" charset="0"/>
              </a:rPr>
              <a:t> </a:t>
            </a:r>
            <a:r>
              <a:rPr lang="en-US" altLang="ru-RU" dirty="0" err="1" smtClean="0">
                <a:latin typeface="Times New Roman" panose="02020603050405020304" pitchFamily="18" charset="0"/>
                <a:cs typeface="Times New Roman" panose="02020603050405020304" pitchFamily="18" charset="0"/>
              </a:rPr>
              <a:t>olingan</a:t>
            </a:r>
            <a:endParaRPr lang="ru-RU" altLang="ru-RU" dirty="0" smtClean="0">
              <a:latin typeface="Times New Roman" panose="02020603050405020304" pitchFamily="18" charset="0"/>
              <a:cs typeface="Times New Roman" panose="02020603050405020304" pitchFamily="18" charset="0"/>
            </a:endParaRPr>
          </a:p>
          <a:p>
            <a:pPr marL="0" indent="0">
              <a:buFontTx/>
              <a:buNone/>
              <a:defRPr/>
            </a:pPr>
            <a:endParaRPr lang="ru-RU" altLang="ru-RU"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Содержимое 1"/>
          <p:cNvSpPr>
            <a:spLocks noGrp="1"/>
          </p:cNvSpPr>
          <p:nvPr>
            <p:ph idx="1"/>
          </p:nvPr>
        </p:nvSpPr>
        <p:spPr>
          <a:xfrm>
            <a:off x="457200" y="428625"/>
            <a:ext cx="8229600" cy="6072188"/>
          </a:xfrm>
        </p:spPr>
        <p:txBody>
          <a:bodyPr/>
          <a:lstStyle/>
          <a:p>
            <a:pPr algn="just">
              <a:buFontTx/>
              <a:buNone/>
            </a:pPr>
            <a:r>
              <a:rPr lang="en-US" altLang="ru-RU" smtClean="0">
                <a:latin typeface="Times New Roman" pitchFamily="18" charset="0"/>
                <a:cs typeface="Times New Roman" pitchFamily="18" charset="0"/>
              </a:rPr>
              <a:t> 3) Targ'u solig'i hunarmandlar va savdogarlardan olinib, ishlab chiqarilgan yoki sotilgan molning o'ttizdan bir qismi hajmida belgilangan.</a:t>
            </a:r>
          </a:p>
          <a:p>
            <a:pPr>
              <a:buFontTx/>
              <a:buNone/>
            </a:pPr>
            <a:r>
              <a:rPr lang="en-US" altLang="ru-RU" smtClean="0">
                <a:latin typeface="Times New Roman" pitchFamily="18" charset="0"/>
                <a:cs typeface="Times New Roman" pitchFamily="18" charset="0"/>
              </a:rPr>
              <a:t>4) Tuz solig'i. </a:t>
            </a:r>
          </a:p>
          <a:p>
            <a:pPr>
              <a:buFontTx/>
              <a:buNone/>
            </a:pPr>
            <a:r>
              <a:rPr lang="en-US" altLang="ru-RU" smtClean="0">
                <a:latin typeface="Times New Roman" pitchFamily="18" charset="0"/>
                <a:cs typeface="Times New Roman" pitchFamily="18" charset="0"/>
              </a:rPr>
              <a:t>5) Jon va kumush solig'i.</a:t>
            </a:r>
          </a:p>
          <a:p>
            <a:pPr>
              <a:buFontTx/>
              <a:buNone/>
            </a:pPr>
            <a:r>
              <a:rPr lang="en-US" altLang="ru-RU" smtClean="0">
                <a:latin typeface="Times New Roman" pitchFamily="18" charset="0"/>
                <a:cs typeface="Times New Roman" pitchFamily="18" charset="0"/>
              </a:rPr>
              <a:t>		Aholi savdo yo'llarida bekatlar-yomlar uchun go'sht, un, guruch bilanta'minlashga, ot-ulov berishga majbur qilingan. Elchilarning yo'l harajatlari ham yerliaholi hisobiga qoplangan</a:t>
            </a:r>
            <a:endParaRPr lang="ru-RU" altLang="ru-RU" smtClean="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Содержимое 1"/>
          <p:cNvSpPr>
            <a:spLocks noGrp="1"/>
          </p:cNvSpPr>
          <p:nvPr>
            <p:ph idx="1"/>
          </p:nvPr>
        </p:nvSpPr>
        <p:spPr/>
        <p:txBody>
          <a:bodyPr/>
          <a:lstStyle/>
          <a:p>
            <a:endParaRPr lang="ru-RU" altLang="ru-RU" smtClean="0"/>
          </a:p>
        </p:txBody>
      </p:sp>
      <p:sp>
        <p:nvSpPr>
          <p:cNvPr id="8195" name="Заголовок 2"/>
          <p:cNvSpPr>
            <a:spLocks noGrp="1"/>
          </p:cNvSpPr>
          <p:nvPr>
            <p:ph type="title"/>
          </p:nvPr>
        </p:nvSpPr>
        <p:spPr/>
        <p:txBody>
          <a:bodyPr/>
          <a:lstStyle/>
          <a:p>
            <a:endParaRPr lang="ru-RU" altLang="ru-RU" smtClean="0"/>
          </a:p>
        </p:txBody>
      </p:sp>
      <p:pic>
        <p:nvPicPr>
          <p:cNvPr id="8196" name="Объект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одержимое 3"/>
          <p:cNvSpPr>
            <a:spLocks noGrp="1"/>
          </p:cNvSpPr>
          <p:nvPr>
            <p:ph idx="1"/>
          </p:nvPr>
        </p:nvSpPr>
        <p:spPr>
          <a:xfrm>
            <a:off x="457200" y="1481328"/>
            <a:ext cx="8229600" cy="1805623"/>
          </a:xfrm>
          <a:extLst/>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buFontTx/>
              <a:buNone/>
              <a:defRPr/>
            </a:pPr>
            <a:r>
              <a:rPr lang="en-US" sz="5400"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Chig’atoy</a:t>
            </a: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ulusida</a:t>
            </a:r>
            <a:endPar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lgn="ctr">
              <a:buFontTx/>
              <a:buNone/>
              <a:defRPr/>
            </a:pPr>
            <a:r>
              <a:rPr lang="en-US" sz="5400"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Madaniy</a:t>
            </a: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err="1"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hayot</a:t>
            </a:r>
            <a:endParaRPr lang="ru-RU"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Объект 2"/>
          <p:cNvSpPr>
            <a:spLocks noGrp="1"/>
          </p:cNvSpPr>
          <p:nvPr>
            <p:ph idx="1"/>
          </p:nvPr>
        </p:nvSpPr>
        <p:spPr>
          <a:xfrm>
            <a:off x="457200" y="428625"/>
            <a:ext cx="8229600" cy="6215063"/>
          </a:xfrm>
        </p:spPr>
        <p:txBody>
          <a:bodyPr/>
          <a:lstStyle/>
          <a:p>
            <a:r>
              <a:rPr lang="ru-RU" altLang="ru-RU" sz="3600" smtClean="0"/>
              <a:t>Chig‘atoy avlodlari o‘troq madaniy hayotga</a:t>
            </a:r>
            <a:r>
              <a:rPr lang="en-US" altLang="ru-RU" sz="3600" smtClean="0"/>
              <a:t> </a:t>
            </a:r>
            <a:r>
              <a:rPr lang="ru-RU" altLang="ru-RU" sz="3600" smtClean="0"/>
              <a:t>intilib, asta-sekin mahalliy aholi bilan qo‘shilib ketadilar. </a:t>
            </a:r>
            <a:r>
              <a:rPr lang="en-US" altLang="ru-RU" sz="3600" smtClean="0"/>
              <a:t>Ular hokimiyatlarini mustahkamlash</a:t>
            </a:r>
            <a:endParaRPr lang="ru-RU" altLang="ru-RU" sz="3600" smtClean="0"/>
          </a:p>
          <a:p>
            <a:r>
              <a:rPr lang="en-US" altLang="ru-RU" sz="3600" smtClean="0"/>
              <a:t>maqsadida islom dinidan foydalanadilar Chig‘atoyning nabirasi Muborakshoh (1364 y.) mo‘g‘ul hukmdorlaridan birinchi bo‘lib islomni qabul qilgan.</a:t>
            </a:r>
            <a:endParaRPr lang="ru-RU" altLang="ru-RU" sz="36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Содержимое 1"/>
          <p:cNvSpPr>
            <a:spLocks noGrp="1"/>
          </p:cNvSpPr>
          <p:nvPr>
            <p:ph idx="1"/>
          </p:nvPr>
        </p:nvSpPr>
        <p:spPr>
          <a:xfrm>
            <a:off x="457200" y="285750"/>
            <a:ext cx="8229600" cy="6143625"/>
          </a:xfrm>
        </p:spPr>
        <p:txBody>
          <a:bodyPr/>
          <a:lstStyle/>
          <a:p>
            <a:r>
              <a:rPr lang="en-US" altLang="ru-RU" sz="4000" smtClean="0"/>
              <a:t>Faqat XIII asrping 70-80- yillariga kelib O’rta Osiyoda asta-sekinlik bilan bo’lsada, shaharlar, hunarmandchilik jonlana boshlandi. Mug’ul bosqini davrida inqirozga yuz tutgan v fan-adabiyot, ma’rifat va madaniyatning ayrim tarmoqlari ham tiklana boglaydi. </a:t>
            </a:r>
            <a:endParaRPr lang="ru-RU" altLang="ru-RU" sz="4000" smtClean="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Содержимое 1"/>
          <p:cNvSpPr>
            <a:spLocks noGrp="1"/>
          </p:cNvSpPr>
          <p:nvPr>
            <p:ph idx="1"/>
          </p:nvPr>
        </p:nvSpPr>
        <p:spPr>
          <a:xfrm>
            <a:off x="457200" y="428625"/>
            <a:ext cx="8229600" cy="5578475"/>
          </a:xfrm>
        </p:spPr>
        <p:txBody>
          <a:bodyPr/>
          <a:lstStyle/>
          <a:p>
            <a:r>
              <a:rPr lang="en-US" altLang="ru-RU" sz="4800" smtClean="0"/>
              <a:t>XIII asrda Buxoroda «Mas’udiya» va «Xoniya» madrasalari qurildi. Jaloliddin Rumiy, Sa’diy Sheroziy, Amir Xusrav Dexlaviy kabilar adabiyot sohasida ijod etdilar.</a:t>
            </a:r>
            <a:endParaRPr lang="ru-RU" altLang="ru-RU" sz="4800"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Объект 2"/>
          <p:cNvSpPr>
            <a:spLocks noGrp="1"/>
          </p:cNvSpPr>
          <p:nvPr>
            <p:ph idx="1"/>
          </p:nvPr>
        </p:nvSpPr>
        <p:spPr>
          <a:xfrm>
            <a:off x="928688" y="530225"/>
            <a:ext cx="7758112" cy="6113463"/>
          </a:xfrm>
        </p:spPr>
        <p:txBody>
          <a:bodyPr/>
          <a:lstStyle/>
          <a:p>
            <a:r>
              <a:rPr lang="en-US" altLang="ru-RU" sz="4000" smtClean="0"/>
              <a:t>Undan tashqari Abu Umar Mirxojiddin Jusjoniyning «Tabaqoti Nosiriy», Alouddin Otamalik Juvayniyning «Tarixi jahon gushay» («Jahon fotihlari taraxi»), Fazlulloh Rashididdinning «Jome at-tavorix» («Tarixlar to’plami») kabi tarixiy asarlari yaratiladi</a:t>
            </a:r>
            <a:endParaRPr lang="ru-RU" altLang="ru-RU" sz="4000" smtClean="0"/>
          </a:p>
          <a:p>
            <a:endParaRPr lang="ru-RU" altLang="ru-RU"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Заголовок 2"/>
          <p:cNvSpPr>
            <a:spLocks noGrp="1"/>
          </p:cNvSpPr>
          <p:nvPr>
            <p:ph type="title"/>
          </p:nvPr>
        </p:nvSpPr>
        <p:spPr/>
        <p:txBody>
          <a:bodyPr/>
          <a:lstStyle/>
          <a:p>
            <a:endParaRPr lang="ru-RU" altLang="ru-RU" smtClean="0"/>
          </a:p>
        </p:txBody>
      </p:sp>
      <p:pic>
        <p:nvPicPr>
          <p:cNvPr id="78851" name="Объект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Содержимое 1"/>
          <p:cNvSpPr>
            <a:spLocks noGrp="1"/>
          </p:cNvSpPr>
          <p:nvPr>
            <p:ph idx="1"/>
          </p:nvPr>
        </p:nvSpPr>
        <p:spPr>
          <a:xfrm>
            <a:off x="457200" y="500063"/>
            <a:ext cx="8229600" cy="6072187"/>
          </a:xfrm>
        </p:spPr>
        <p:txBody>
          <a:bodyPr/>
          <a:lstStyle/>
          <a:p>
            <a:r>
              <a:rPr lang="en-US" altLang="ru-RU" smtClean="0"/>
              <a:t>Sayfi Saroyi (1321, Xorazm viloyati Sariqamish qishlog‘i — 1398, Iskandariya) — shoir, tarjimon. Markaziy Osiyoda mo‘g‘ullar istilosi davrida yashagan, o‘z vatanini tark etishga majbur bo‘lgan, umri darbadarlikda kechgan. Keyinchalik Oltin O‘rda (Saroy shahri), Misr va Turkiyada yashagan. Fors, arab tili, adabiyoti, tarixi va xalq og‘zaki poetik ijodini mukammal o‘rgangan, lirik shoir, qasidanavis, epik dostonchi va tarjimon sifatida tanilgan.</a:t>
            </a:r>
          </a:p>
          <a:p>
            <a:endParaRPr lang="ru-RU" altLang="ru-RU"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Содержимое 1"/>
          <p:cNvSpPr>
            <a:spLocks noGrp="1"/>
          </p:cNvSpPr>
          <p:nvPr>
            <p:ph idx="1"/>
          </p:nvPr>
        </p:nvSpPr>
        <p:spPr>
          <a:xfrm>
            <a:off x="457200" y="500063"/>
            <a:ext cx="8229600" cy="6215062"/>
          </a:xfrm>
        </p:spPr>
        <p:txBody>
          <a:bodyPr/>
          <a:lstStyle/>
          <a:p>
            <a:r>
              <a:rPr lang="en-US" altLang="ru-RU" smtClean="0"/>
              <a:t>Bizgacha uning 10 dan ortiq g‘azal, qasida, qit’a, ruboiy, «Suhayl va Guldursun» dostoni, «Gulistoni bit-turkiy» asari yetib kelgan. «Sindbodnoma»ni o‘zbek tiliga qilgan tarjimasi saqlanmagan. She’rlarida vatanparvarlik, odamiylik, inson qadr-qimmati, do‘stlik, muhabbat motivlari bilan birga ijtimoiy mavzu ham kuylangan («Ko‘ngul», «Topilmas», «Erur» va b.).</a:t>
            </a:r>
          </a:p>
          <a:p>
            <a:endParaRPr lang="ru-RU" altLang="ru-RU"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357188"/>
            <a:ext cx="8229600" cy="6143625"/>
          </a:xfrm>
        </p:spPr>
        <p:txBody>
          <a:bodyPr>
            <a:normAutofit fontScale="92500" lnSpcReduction="20000"/>
          </a:bodyPr>
          <a:lstStyle/>
          <a:p>
            <a:pPr algn="just">
              <a:defRPr/>
            </a:pPr>
            <a:r>
              <a:rPr lang="en-US" b="1" i="1" dirty="0" err="1" smtClean="0"/>
              <a:t>Sayfi</a:t>
            </a:r>
            <a:r>
              <a:rPr lang="en-US" b="1" i="1" dirty="0" smtClean="0"/>
              <a:t> </a:t>
            </a:r>
            <a:r>
              <a:rPr lang="en-US" b="1" i="1" dirty="0" err="1" smtClean="0"/>
              <a:t>Saroyi</a:t>
            </a:r>
            <a:r>
              <a:rPr lang="en-US" b="1" i="1" dirty="0" smtClean="0"/>
              <a:t> </a:t>
            </a:r>
            <a:r>
              <a:rPr lang="en-US" b="1" i="1" dirty="0" err="1" smtClean="0"/>
              <a:t>Sa’diyning</a:t>
            </a:r>
            <a:r>
              <a:rPr lang="en-US" b="1" i="1" dirty="0" smtClean="0"/>
              <a:t> </a:t>
            </a:r>
            <a:r>
              <a:rPr lang="en-US" dirty="0" smtClean="0"/>
              <a:t>«</a:t>
            </a:r>
            <a:r>
              <a:rPr lang="en-US" b="1" dirty="0" err="1" smtClean="0">
                <a:solidFill>
                  <a:srgbClr val="0000FF"/>
                </a:solidFill>
              </a:rPr>
              <a:t>Guliston</a:t>
            </a:r>
            <a:r>
              <a:rPr lang="en-US" dirty="0" smtClean="0"/>
              <a:t>» </a:t>
            </a:r>
            <a:r>
              <a:rPr lang="en-US" dirty="0" err="1" smtClean="0"/>
              <a:t>asarini</a:t>
            </a:r>
            <a:r>
              <a:rPr lang="en-US" dirty="0" smtClean="0"/>
              <a:t> </a:t>
            </a:r>
            <a:r>
              <a:rPr lang="en-US" dirty="0" err="1" smtClean="0"/>
              <a:t>o‘zbek</a:t>
            </a:r>
            <a:r>
              <a:rPr lang="en-US" dirty="0" smtClean="0"/>
              <a:t> </a:t>
            </a:r>
            <a:r>
              <a:rPr lang="en-US" dirty="0" err="1" smtClean="0"/>
              <a:t>tiliga</a:t>
            </a:r>
            <a:r>
              <a:rPr lang="en-US" dirty="0" smtClean="0"/>
              <a:t> </a:t>
            </a:r>
            <a:r>
              <a:rPr lang="en-US" dirty="0" err="1" smtClean="0"/>
              <a:t>birinchi</a:t>
            </a:r>
            <a:r>
              <a:rPr lang="en-US" dirty="0" smtClean="0"/>
              <a:t> </a:t>
            </a:r>
            <a:r>
              <a:rPr lang="en-US" dirty="0" err="1" smtClean="0"/>
              <a:t>bo‘lib</a:t>
            </a:r>
            <a:r>
              <a:rPr lang="en-US" dirty="0" smtClean="0"/>
              <a:t> </a:t>
            </a:r>
            <a:r>
              <a:rPr lang="en-US" dirty="0" err="1" smtClean="0"/>
              <a:t>tarjima</a:t>
            </a:r>
            <a:r>
              <a:rPr lang="en-US" dirty="0" smtClean="0"/>
              <a:t> </a:t>
            </a:r>
            <a:r>
              <a:rPr lang="en-US" dirty="0" err="1" smtClean="0"/>
              <a:t>qilib</a:t>
            </a:r>
            <a:r>
              <a:rPr lang="en-US" dirty="0" smtClean="0"/>
              <a:t>, </a:t>
            </a:r>
            <a:r>
              <a:rPr lang="en-US" dirty="0" err="1" smtClean="0"/>
              <a:t>yarim</a:t>
            </a:r>
            <a:r>
              <a:rPr lang="en-US" dirty="0" smtClean="0"/>
              <a:t> original, </a:t>
            </a:r>
            <a:r>
              <a:rPr lang="en-US" dirty="0" err="1" smtClean="0"/>
              <a:t>falsafiy-axloqiy</a:t>
            </a:r>
            <a:r>
              <a:rPr lang="en-US" dirty="0" smtClean="0"/>
              <a:t> </a:t>
            </a:r>
            <a:r>
              <a:rPr lang="en-US" b="1" dirty="0" smtClean="0">
                <a:solidFill>
                  <a:srgbClr val="0000FF"/>
                </a:solidFill>
              </a:rPr>
              <a:t>«</a:t>
            </a:r>
            <a:r>
              <a:rPr lang="en-US" b="1" dirty="0" err="1" smtClean="0">
                <a:solidFill>
                  <a:srgbClr val="0000FF"/>
                </a:solidFill>
              </a:rPr>
              <a:t>Gulistoni</a:t>
            </a:r>
            <a:r>
              <a:rPr lang="en-US" b="1" dirty="0" smtClean="0">
                <a:solidFill>
                  <a:srgbClr val="0000FF"/>
                </a:solidFill>
              </a:rPr>
              <a:t> bit-</a:t>
            </a:r>
            <a:r>
              <a:rPr lang="en-US" b="1" dirty="0" err="1" smtClean="0">
                <a:solidFill>
                  <a:srgbClr val="0000FF"/>
                </a:solidFill>
              </a:rPr>
              <a:t>turkiy</a:t>
            </a:r>
            <a:r>
              <a:rPr lang="en-US" b="1" dirty="0" smtClean="0">
                <a:solidFill>
                  <a:srgbClr val="0000FF"/>
                </a:solidFill>
              </a:rPr>
              <a:t>»</a:t>
            </a:r>
            <a:r>
              <a:rPr lang="en-US" dirty="0" smtClean="0"/>
              <a:t> </a:t>
            </a:r>
            <a:r>
              <a:rPr lang="en-US" dirty="0" err="1" smtClean="0"/>
              <a:t>asarini</a:t>
            </a:r>
            <a:r>
              <a:rPr lang="en-US" dirty="0" smtClean="0"/>
              <a:t> </a:t>
            </a:r>
            <a:r>
              <a:rPr lang="en-US" dirty="0" err="1" smtClean="0"/>
              <a:t>yaratgan</a:t>
            </a:r>
            <a:r>
              <a:rPr lang="en-US" dirty="0" smtClean="0"/>
              <a:t> </a:t>
            </a:r>
            <a:r>
              <a:rPr lang="en-US" b="1" dirty="0" smtClean="0"/>
              <a:t>(1391).</a:t>
            </a:r>
            <a:r>
              <a:rPr lang="en-US" dirty="0" smtClean="0"/>
              <a:t> </a:t>
            </a:r>
            <a:r>
              <a:rPr lang="en-US" dirty="0" err="1" smtClean="0"/>
              <a:t>Sa’diy</a:t>
            </a:r>
            <a:r>
              <a:rPr lang="en-US" dirty="0" smtClean="0"/>
              <a:t> </a:t>
            </a:r>
            <a:r>
              <a:rPr lang="en-US" dirty="0" err="1" smtClean="0"/>
              <a:t>asarining</a:t>
            </a:r>
            <a:r>
              <a:rPr lang="en-US" dirty="0" smtClean="0"/>
              <a:t> </a:t>
            </a:r>
            <a:r>
              <a:rPr lang="en-US" dirty="0" err="1" smtClean="0"/>
              <a:t>asosiy</a:t>
            </a:r>
            <a:r>
              <a:rPr lang="en-US" dirty="0" smtClean="0"/>
              <a:t> </a:t>
            </a:r>
            <a:r>
              <a:rPr lang="en-US" dirty="0" err="1" smtClean="0"/>
              <a:t>mag‘zini</a:t>
            </a:r>
            <a:r>
              <a:rPr lang="en-US" dirty="0" smtClean="0"/>
              <a:t> </a:t>
            </a:r>
            <a:r>
              <a:rPr lang="en-US" dirty="0" err="1" smtClean="0"/>
              <a:t>olib</a:t>
            </a:r>
            <a:r>
              <a:rPr lang="en-US" dirty="0" smtClean="0"/>
              <a:t>, </a:t>
            </a:r>
            <a:r>
              <a:rPr lang="en-US" dirty="0" err="1" smtClean="0"/>
              <a:t>uni</a:t>
            </a:r>
            <a:r>
              <a:rPr lang="en-US" dirty="0" smtClean="0"/>
              <a:t> </a:t>
            </a:r>
            <a:r>
              <a:rPr lang="en-US" dirty="0" err="1" smtClean="0"/>
              <a:t>zamona</a:t>
            </a:r>
            <a:r>
              <a:rPr lang="en-US" dirty="0" smtClean="0"/>
              <a:t> </a:t>
            </a:r>
            <a:r>
              <a:rPr lang="en-US" dirty="0" err="1" smtClean="0"/>
              <a:t>ruhini</a:t>
            </a:r>
            <a:r>
              <a:rPr lang="en-US" dirty="0" smtClean="0"/>
              <a:t> </a:t>
            </a:r>
            <a:r>
              <a:rPr lang="en-US" dirty="0" err="1" smtClean="0"/>
              <a:t>va</a:t>
            </a:r>
            <a:r>
              <a:rPr lang="en-US" dirty="0" smtClean="0"/>
              <a:t> </a:t>
            </a:r>
            <a:r>
              <a:rPr lang="en-US" dirty="0" err="1" smtClean="0"/>
              <a:t>mahalliy</a:t>
            </a:r>
            <a:r>
              <a:rPr lang="en-US" dirty="0" smtClean="0"/>
              <a:t> </a:t>
            </a:r>
            <a:r>
              <a:rPr lang="en-US" dirty="0" err="1" smtClean="0"/>
              <a:t>muhitni</a:t>
            </a:r>
            <a:r>
              <a:rPr lang="en-US" dirty="0" smtClean="0"/>
              <a:t> </a:t>
            </a:r>
            <a:r>
              <a:rPr lang="en-US" dirty="0" err="1" smtClean="0"/>
              <a:t>aks</a:t>
            </a:r>
            <a:r>
              <a:rPr lang="en-US" dirty="0" smtClean="0"/>
              <a:t> </a:t>
            </a:r>
            <a:r>
              <a:rPr lang="en-US" dirty="0" err="1" smtClean="0"/>
              <a:t>ettiruvchi</a:t>
            </a:r>
            <a:r>
              <a:rPr lang="en-US" dirty="0" smtClean="0"/>
              <a:t> </a:t>
            </a:r>
            <a:r>
              <a:rPr lang="en-US" dirty="0" err="1" smtClean="0"/>
              <a:t>yangi</a:t>
            </a:r>
            <a:r>
              <a:rPr lang="en-US" dirty="0" smtClean="0"/>
              <a:t> </a:t>
            </a:r>
            <a:r>
              <a:rPr lang="en-US" dirty="0" err="1" smtClean="0"/>
              <a:t>hikoyatlar</a:t>
            </a:r>
            <a:r>
              <a:rPr lang="en-US" dirty="0" smtClean="0"/>
              <a:t>, </a:t>
            </a:r>
            <a:r>
              <a:rPr lang="en-US" dirty="0" err="1" smtClean="0"/>
              <a:t>qit’a</a:t>
            </a:r>
            <a:r>
              <a:rPr lang="en-US" dirty="0" smtClean="0"/>
              <a:t> </a:t>
            </a:r>
            <a:r>
              <a:rPr lang="en-US" dirty="0" err="1" smtClean="0"/>
              <a:t>va</a:t>
            </a:r>
            <a:r>
              <a:rPr lang="en-US" dirty="0" smtClean="0"/>
              <a:t> </a:t>
            </a:r>
            <a:r>
              <a:rPr lang="en-US" dirty="0" err="1" smtClean="0"/>
              <a:t>baytlar</a:t>
            </a:r>
            <a:r>
              <a:rPr lang="en-US" dirty="0" smtClean="0"/>
              <a:t> </a:t>
            </a:r>
            <a:r>
              <a:rPr lang="en-US" dirty="0" err="1" smtClean="0"/>
              <a:t>bilan</a:t>
            </a:r>
            <a:r>
              <a:rPr lang="en-US" dirty="0" smtClean="0"/>
              <a:t> </a:t>
            </a:r>
            <a:r>
              <a:rPr lang="en-US" dirty="0" err="1" smtClean="0"/>
              <a:t>to‘ldirgan</a:t>
            </a:r>
            <a:r>
              <a:rPr lang="en-US" dirty="0" smtClean="0"/>
              <a:t>. </a:t>
            </a:r>
            <a:r>
              <a:rPr lang="en-US" dirty="0" err="1" smtClean="0"/>
              <a:t>Asar</a:t>
            </a:r>
            <a:r>
              <a:rPr lang="en-US" dirty="0" smtClean="0"/>
              <a:t> </a:t>
            </a:r>
            <a:r>
              <a:rPr lang="en-US" b="1" dirty="0" smtClean="0"/>
              <a:t>8 bob</a:t>
            </a:r>
            <a:r>
              <a:rPr lang="en-US" dirty="0" smtClean="0"/>
              <a:t>, </a:t>
            </a:r>
            <a:r>
              <a:rPr lang="en-US" b="1" dirty="0" err="1" smtClean="0"/>
              <a:t>har</a:t>
            </a:r>
            <a:r>
              <a:rPr lang="en-US" b="1" dirty="0" smtClean="0"/>
              <a:t> </a:t>
            </a:r>
            <a:r>
              <a:rPr lang="en-US" b="1" dirty="0" err="1" smtClean="0"/>
              <a:t>bir</a:t>
            </a:r>
            <a:r>
              <a:rPr lang="en-US" b="1" dirty="0" smtClean="0"/>
              <a:t> </a:t>
            </a:r>
            <a:r>
              <a:rPr lang="en-US" b="1" dirty="0" err="1" smtClean="0"/>
              <a:t>bobda</a:t>
            </a:r>
            <a:r>
              <a:rPr lang="en-US" b="1" dirty="0" smtClean="0"/>
              <a:t> </a:t>
            </a:r>
            <a:r>
              <a:rPr lang="en-US" b="1" dirty="0" err="1" smtClean="0"/>
              <a:t>hikoyatlar</a:t>
            </a:r>
            <a:r>
              <a:rPr lang="en-US" dirty="0" smtClean="0"/>
              <a:t> bor. </a:t>
            </a:r>
            <a:r>
              <a:rPr lang="en-US" dirty="0" err="1" smtClean="0"/>
              <a:t>Hikoyatlarning</a:t>
            </a:r>
            <a:r>
              <a:rPr lang="en-US" dirty="0" smtClean="0"/>
              <a:t> </a:t>
            </a:r>
            <a:r>
              <a:rPr lang="en-US" dirty="0" err="1" smtClean="0"/>
              <a:t>ko‘pchiligi</a:t>
            </a:r>
            <a:r>
              <a:rPr lang="en-US" dirty="0" smtClean="0"/>
              <a:t> </a:t>
            </a:r>
            <a:r>
              <a:rPr lang="en-US" dirty="0" err="1" smtClean="0"/>
              <a:t>didaktik</a:t>
            </a:r>
            <a:r>
              <a:rPr lang="en-US" dirty="0" smtClean="0"/>
              <a:t> </a:t>
            </a:r>
            <a:r>
              <a:rPr lang="en-US" dirty="0" err="1" smtClean="0"/>
              <a:t>mazmunda</a:t>
            </a:r>
            <a:r>
              <a:rPr lang="en-US" dirty="0" smtClean="0"/>
              <a:t>. </a:t>
            </a:r>
            <a:r>
              <a:rPr lang="en-US" dirty="0" err="1" smtClean="0"/>
              <a:t>Shoir</a:t>
            </a:r>
            <a:r>
              <a:rPr lang="en-US" dirty="0" smtClean="0"/>
              <a:t> </a:t>
            </a:r>
            <a:r>
              <a:rPr lang="en-US" dirty="0" err="1" smtClean="0"/>
              <a:t>pand-nasihat</a:t>
            </a:r>
            <a:r>
              <a:rPr lang="en-US" dirty="0" smtClean="0"/>
              <a:t> </a:t>
            </a:r>
            <a:r>
              <a:rPr lang="en-US" dirty="0" err="1" smtClean="0"/>
              <a:t>qilish</a:t>
            </a:r>
            <a:r>
              <a:rPr lang="en-US" dirty="0" smtClean="0"/>
              <a:t> </a:t>
            </a:r>
            <a:r>
              <a:rPr lang="en-US" dirty="0" err="1" smtClean="0"/>
              <a:t>yo‘li</a:t>
            </a:r>
            <a:r>
              <a:rPr lang="en-US" dirty="0" smtClean="0"/>
              <a:t> </a:t>
            </a:r>
            <a:r>
              <a:rPr lang="en-US" dirty="0" err="1" smtClean="0"/>
              <a:t>bilan</a:t>
            </a:r>
            <a:r>
              <a:rPr lang="en-US" dirty="0" smtClean="0"/>
              <a:t> </a:t>
            </a:r>
            <a:r>
              <a:rPr lang="en-US" dirty="0" err="1" smtClean="0"/>
              <a:t>adolat</a:t>
            </a:r>
            <a:r>
              <a:rPr lang="en-US" dirty="0" smtClean="0"/>
              <a:t> </a:t>
            </a:r>
            <a:r>
              <a:rPr lang="en-US" dirty="0" err="1" smtClean="0"/>
              <a:t>va</a:t>
            </a:r>
            <a:r>
              <a:rPr lang="en-US" dirty="0" smtClean="0"/>
              <a:t> </a:t>
            </a:r>
            <a:r>
              <a:rPr lang="en-US" dirty="0" err="1" smtClean="0"/>
              <a:t>osoyishtalik</a:t>
            </a:r>
            <a:r>
              <a:rPr lang="en-US" dirty="0" smtClean="0"/>
              <a:t> </a:t>
            </a:r>
            <a:r>
              <a:rPr lang="en-US" dirty="0" err="1" smtClean="0"/>
              <a:t>o‘rnatish</a:t>
            </a:r>
            <a:r>
              <a:rPr lang="en-US" dirty="0" smtClean="0"/>
              <a:t>, </a:t>
            </a:r>
            <a:r>
              <a:rPr lang="en-US" dirty="0" err="1" smtClean="0"/>
              <a:t>zolim</a:t>
            </a:r>
            <a:r>
              <a:rPr lang="en-US" dirty="0" smtClean="0"/>
              <a:t> </a:t>
            </a:r>
            <a:r>
              <a:rPr lang="en-US" dirty="0" err="1" smtClean="0"/>
              <a:t>podsho</a:t>
            </a:r>
            <a:r>
              <a:rPr lang="en-US" dirty="0" smtClean="0"/>
              <a:t> </a:t>
            </a:r>
            <a:r>
              <a:rPr lang="en-US" dirty="0" err="1" smtClean="0"/>
              <a:t>va</a:t>
            </a:r>
            <a:r>
              <a:rPr lang="en-US" dirty="0" smtClean="0"/>
              <a:t> </a:t>
            </a:r>
            <a:r>
              <a:rPr lang="en-US" dirty="0" err="1" smtClean="0"/>
              <a:t>amaldorlarni</a:t>
            </a:r>
            <a:r>
              <a:rPr lang="en-US" dirty="0" smtClean="0"/>
              <a:t> </a:t>
            </a:r>
            <a:r>
              <a:rPr lang="en-US" dirty="0" err="1" smtClean="0"/>
              <a:t>insof</a:t>
            </a:r>
            <a:r>
              <a:rPr lang="en-US" dirty="0" smtClean="0"/>
              <a:t> </a:t>
            </a:r>
            <a:r>
              <a:rPr lang="en-US" dirty="0" err="1" smtClean="0"/>
              <a:t>va</a:t>
            </a:r>
            <a:r>
              <a:rPr lang="en-US" dirty="0" smtClean="0"/>
              <a:t> </a:t>
            </a:r>
            <a:r>
              <a:rPr lang="en-US" dirty="0" err="1" smtClean="0"/>
              <a:t>adolatga</a:t>
            </a:r>
            <a:r>
              <a:rPr lang="en-US" dirty="0" smtClean="0"/>
              <a:t> </a:t>
            </a:r>
            <a:r>
              <a:rPr lang="en-US" dirty="0" err="1" smtClean="0"/>
              <a:t>chaqirish</a:t>
            </a:r>
            <a:r>
              <a:rPr lang="en-US" dirty="0" smtClean="0"/>
              <a:t>, </a:t>
            </a:r>
            <a:r>
              <a:rPr lang="en-US" dirty="0" err="1" smtClean="0"/>
              <a:t>davlatni</a:t>
            </a:r>
            <a:r>
              <a:rPr lang="en-US" dirty="0" smtClean="0"/>
              <a:t> </a:t>
            </a:r>
            <a:r>
              <a:rPr lang="en-US" dirty="0" err="1" smtClean="0"/>
              <a:t>qat’iy</a:t>
            </a:r>
            <a:r>
              <a:rPr lang="en-US" dirty="0" smtClean="0"/>
              <a:t> </a:t>
            </a:r>
            <a:r>
              <a:rPr lang="en-US" dirty="0" err="1" smtClean="0"/>
              <a:t>qonun-qoidalar</a:t>
            </a:r>
            <a:r>
              <a:rPr lang="en-US" dirty="0" smtClean="0"/>
              <a:t> </a:t>
            </a:r>
            <a:r>
              <a:rPr lang="en-US" dirty="0" err="1" smtClean="0"/>
              <a:t>asosida</a:t>
            </a:r>
            <a:r>
              <a:rPr lang="en-US" dirty="0" smtClean="0"/>
              <a:t> </a:t>
            </a:r>
            <a:r>
              <a:rPr lang="en-US" dirty="0" err="1" smtClean="0"/>
              <a:t>boshqarish</a:t>
            </a:r>
            <a:r>
              <a:rPr lang="en-US" dirty="0" smtClean="0"/>
              <a:t>, </a:t>
            </a:r>
            <a:r>
              <a:rPr lang="en-US" dirty="0" err="1" smtClean="0"/>
              <a:t>kishilar</a:t>
            </a:r>
            <a:r>
              <a:rPr lang="en-US" dirty="0" smtClean="0"/>
              <a:t> </a:t>
            </a:r>
            <a:r>
              <a:rPr lang="en-US" dirty="0" err="1" smtClean="0"/>
              <a:t>xulq-atvorini</a:t>
            </a:r>
            <a:r>
              <a:rPr lang="en-US" dirty="0" smtClean="0"/>
              <a:t> </a:t>
            </a:r>
            <a:r>
              <a:rPr lang="en-US" dirty="0" err="1" smtClean="0"/>
              <a:t>yaxshilash</a:t>
            </a:r>
            <a:r>
              <a:rPr lang="en-US" dirty="0" smtClean="0"/>
              <a:t> </a:t>
            </a:r>
            <a:r>
              <a:rPr lang="en-US" dirty="0" err="1" smtClean="0"/>
              <a:t>mumkin</a:t>
            </a:r>
            <a:r>
              <a:rPr lang="en-US" dirty="0" smtClean="0"/>
              <a:t>, </a:t>
            </a:r>
            <a:r>
              <a:rPr lang="en-US" dirty="0" err="1" smtClean="0"/>
              <a:t>deb</a:t>
            </a:r>
            <a:r>
              <a:rPr lang="en-US" dirty="0" smtClean="0"/>
              <a:t> </a:t>
            </a:r>
            <a:r>
              <a:rPr lang="en-US" dirty="0" err="1" smtClean="0"/>
              <a:t>o‘ylaydi</a:t>
            </a:r>
            <a:r>
              <a:rPr lang="en-US" dirty="0" smtClean="0"/>
              <a:t>. </a:t>
            </a:r>
            <a:endParaRPr lang="ru-RU"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Содержимое 1"/>
          <p:cNvSpPr>
            <a:spLocks noGrp="1"/>
          </p:cNvSpPr>
          <p:nvPr>
            <p:ph idx="1"/>
          </p:nvPr>
        </p:nvSpPr>
        <p:spPr/>
        <p:txBody>
          <a:bodyPr/>
          <a:lstStyle/>
          <a:p>
            <a:endParaRPr lang="ru-RU" altLang="ru-RU" smtClean="0"/>
          </a:p>
        </p:txBody>
      </p:sp>
      <p:sp>
        <p:nvSpPr>
          <p:cNvPr id="9219" name="Заголовок 2"/>
          <p:cNvSpPr>
            <a:spLocks noGrp="1"/>
          </p:cNvSpPr>
          <p:nvPr>
            <p:ph type="title"/>
          </p:nvPr>
        </p:nvSpPr>
        <p:spPr/>
        <p:txBody>
          <a:bodyPr/>
          <a:lstStyle/>
          <a:p>
            <a:endParaRPr lang="ru-RU" altLang="ru-RU" smtClean="0"/>
          </a:p>
        </p:txBody>
      </p:sp>
      <p:pic>
        <p:nvPicPr>
          <p:cNvPr id="9220" name="Содержимое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Содержимое 1"/>
          <p:cNvSpPr>
            <a:spLocks noGrp="1"/>
          </p:cNvSpPr>
          <p:nvPr>
            <p:ph idx="1"/>
          </p:nvPr>
        </p:nvSpPr>
        <p:spPr>
          <a:xfrm>
            <a:off x="457200" y="428625"/>
            <a:ext cx="8229600" cy="6000750"/>
          </a:xfrm>
        </p:spPr>
        <p:txBody>
          <a:bodyPr/>
          <a:lstStyle/>
          <a:p>
            <a:pPr algn="just"/>
            <a:r>
              <a:rPr lang="en-US" altLang="ru-RU" smtClean="0"/>
              <a:t>Shu maqsadda to‘g‘rilik, rostgo‘ylik, sadoqat va marhamat kabi fazilatlarni targ‘ib etadi.</a:t>
            </a:r>
            <a:endParaRPr lang="ru-RU" altLang="ru-RU" smtClean="0"/>
          </a:p>
          <a:p>
            <a:pPr algn="just"/>
            <a:r>
              <a:rPr lang="en-US" altLang="ru-RU" smtClean="0"/>
              <a:t> Asar katta adabiy yodgorlik, qadimiy turkiy tilni o‘rganishda ham muhim manbadir. Uning yagona qo‘lyozmasi Gollandiyadagi Leyden universitetida (inv. ?1355), fotonusxasi, «Suhayl va Guldursun» dostoni qo‘lyozmasi O‘zbekiston Fanlar akademiyasi Sharqshunoslik institutida saqlanadi.</a:t>
            </a:r>
            <a:endParaRPr lang="ru-RU" altLang="ru-RU"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428625"/>
            <a:ext cx="8229600" cy="6143625"/>
          </a:xfrm>
        </p:spPr>
        <p:txBody>
          <a:bodyPr>
            <a:normAutofit lnSpcReduction="10000"/>
          </a:bodyPr>
          <a:lstStyle/>
          <a:p>
            <a:pPr algn="just">
              <a:defRPr/>
            </a:pPr>
            <a:r>
              <a:rPr lang="en-US" dirty="0" err="1" smtClean="0"/>
              <a:t>Tarixda</a:t>
            </a:r>
            <a:r>
              <a:rPr lang="en-US" dirty="0" smtClean="0"/>
              <a:t> </a:t>
            </a:r>
            <a:r>
              <a:rPr lang="en-US" dirty="0" err="1" smtClean="0"/>
              <a:t>Pahlavon</a:t>
            </a:r>
            <a:r>
              <a:rPr lang="en-US" dirty="0" smtClean="0"/>
              <a:t> </a:t>
            </a:r>
            <a:r>
              <a:rPr lang="en-US" dirty="0" err="1" smtClean="0"/>
              <a:t>Abusaid</a:t>
            </a:r>
            <a:r>
              <a:rPr lang="en-US" dirty="0" smtClean="0"/>
              <a:t> </a:t>
            </a:r>
            <a:r>
              <a:rPr lang="en-US" dirty="0" err="1" smtClean="0"/>
              <a:t>Rumiy</a:t>
            </a:r>
            <a:r>
              <a:rPr lang="en-US" dirty="0" smtClean="0"/>
              <a:t> (XV </a:t>
            </a:r>
            <a:r>
              <a:rPr lang="en-US" dirty="0" err="1" smtClean="0"/>
              <a:t>asr</a:t>
            </a:r>
            <a:r>
              <a:rPr lang="en-US" dirty="0" smtClean="0"/>
              <a:t>), </a:t>
            </a:r>
            <a:r>
              <a:rPr lang="en-US" dirty="0" err="1" smtClean="0"/>
              <a:t>Pahlavon</a:t>
            </a:r>
            <a:r>
              <a:rPr lang="en-US" dirty="0" smtClean="0"/>
              <a:t> Mahmud </a:t>
            </a:r>
            <a:r>
              <a:rPr lang="en-US" dirty="0" err="1" smtClean="0"/>
              <a:t>Ushshoq</a:t>
            </a:r>
            <a:r>
              <a:rPr lang="en-US" dirty="0" smtClean="0"/>
              <a:t> (XV </a:t>
            </a:r>
            <a:r>
              <a:rPr lang="en-US" dirty="0" err="1" smtClean="0"/>
              <a:t>asr</a:t>
            </a:r>
            <a:r>
              <a:rPr lang="en-US" dirty="0" smtClean="0"/>
              <a:t>) </a:t>
            </a:r>
            <a:r>
              <a:rPr lang="en-US" dirty="0" err="1" smtClean="0"/>
              <a:t>kabi</a:t>
            </a:r>
            <a:r>
              <a:rPr lang="en-US" dirty="0" smtClean="0"/>
              <a:t> </a:t>
            </a:r>
            <a:r>
              <a:rPr lang="en-US" dirty="0" err="1" smtClean="0"/>
              <a:t>allomalar</a:t>
            </a:r>
            <a:r>
              <a:rPr lang="en-US" dirty="0" smtClean="0"/>
              <a:t> </a:t>
            </a:r>
            <a:r>
              <a:rPr lang="en-US" dirty="0" err="1" smtClean="0"/>
              <a:t>nomi</a:t>
            </a:r>
            <a:r>
              <a:rPr lang="en-US" dirty="0" smtClean="0"/>
              <a:t> ham </a:t>
            </a:r>
            <a:r>
              <a:rPr lang="en-US" dirty="0" err="1" smtClean="0"/>
              <a:t>ma’lumdir</a:t>
            </a:r>
            <a:r>
              <a:rPr lang="en-US" dirty="0" smtClean="0"/>
              <a:t>. </a:t>
            </a:r>
            <a:r>
              <a:rPr lang="en-US" dirty="0" err="1" smtClean="0"/>
              <a:t>Har</a:t>
            </a:r>
            <a:r>
              <a:rPr lang="en-US" dirty="0" smtClean="0"/>
              <a:t> </a:t>
            </a:r>
            <a:r>
              <a:rPr lang="en-US" dirty="0" err="1" smtClean="0"/>
              <a:t>ikkala</a:t>
            </a:r>
            <a:r>
              <a:rPr lang="en-US" dirty="0" smtClean="0"/>
              <a:t> </a:t>
            </a:r>
            <a:r>
              <a:rPr lang="en-US" dirty="0" err="1" smtClean="0"/>
              <a:t>Pahlavon</a:t>
            </a:r>
            <a:r>
              <a:rPr lang="en-US" dirty="0" smtClean="0"/>
              <a:t> </a:t>
            </a:r>
            <a:r>
              <a:rPr lang="en-US" dirty="0" err="1" smtClean="0"/>
              <a:t>musiqashunos</a:t>
            </a:r>
            <a:r>
              <a:rPr lang="en-US" dirty="0" smtClean="0"/>
              <a:t>, </a:t>
            </a:r>
            <a:r>
              <a:rPr lang="en-US" dirty="0" err="1" smtClean="0"/>
              <a:t>hofiz</a:t>
            </a:r>
            <a:r>
              <a:rPr lang="en-US" dirty="0" smtClean="0"/>
              <a:t>, </a:t>
            </a:r>
            <a:r>
              <a:rPr lang="en-US" dirty="0" err="1" smtClean="0"/>
              <a:t>bastakor</a:t>
            </a:r>
            <a:r>
              <a:rPr lang="en-US" dirty="0" smtClean="0"/>
              <a:t> </a:t>
            </a:r>
            <a:r>
              <a:rPr lang="en-US" dirty="0" err="1" smtClean="0"/>
              <a:t>sifatida</a:t>
            </a:r>
            <a:r>
              <a:rPr lang="en-US" dirty="0" smtClean="0"/>
              <a:t> dong </a:t>
            </a:r>
            <a:r>
              <a:rPr lang="en-US" dirty="0" err="1" smtClean="0"/>
              <a:t>taratgan</a:t>
            </a:r>
            <a:r>
              <a:rPr lang="en-US" dirty="0" smtClean="0"/>
              <a:t>. </a:t>
            </a:r>
            <a:r>
              <a:rPr lang="en-US" dirty="0" err="1" smtClean="0"/>
              <a:t>Pahlavon</a:t>
            </a:r>
            <a:r>
              <a:rPr lang="en-US" dirty="0" smtClean="0"/>
              <a:t> Mahmud </a:t>
            </a:r>
            <a:r>
              <a:rPr lang="en-US" dirty="0" err="1" smtClean="0"/>
              <a:t>Xorazmiy</a:t>
            </a:r>
            <a:r>
              <a:rPr lang="en-US" dirty="0" smtClean="0"/>
              <a:t> </a:t>
            </a:r>
            <a:r>
              <a:rPr lang="en-US" dirty="0" err="1" smtClean="0"/>
              <a:t>esa</a:t>
            </a:r>
            <a:r>
              <a:rPr lang="en-US" dirty="0" smtClean="0"/>
              <a:t> </a:t>
            </a:r>
            <a:r>
              <a:rPr lang="en-US" dirty="0" err="1" smtClean="0"/>
              <a:t>ruboiylari</a:t>
            </a:r>
            <a:r>
              <a:rPr lang="en-US" dirty="0" smtClean="0"/>
              <a:t> </a:t>
            </a:r>
            <a:r>
              <a:rPr lang="en-US" dirty="0" err="1" smtClean="0"/>
              <a:t>bilan</a:t>
            </a:r>
            <a:r>
              <a:rPr lang="en-US" dirty="0" smtClean="0"/>
              <a:t> </a:t>
            </a:r>
            <a:r>
              <a:rPr lang="en-US" dirty="0" err="1" smtClean="0"/>
              <a:t>tarixda</a:t>
            </a:r>
            <a:r>
              <a:rPr lang="en-US" dirty="0" smtClean="0"/>
              <a:t> </a:t>
            </a:r>
            <a:r>
              <a:rPr lang="en-US" dirty="0" err="1" smtClean="0"/>
              <a:t>qolgan</a:t>
            </a:r>
            <a:r>
              <a:rPr lang="en-US" dirty="0" smtClean="0"/>
              <a:t>. </a:t>
            </a:r>
            <a:r>
              <a:rPr lang="en-US" dirty="0" err="1" smtClean="0"/>
              <a:t>Har</a:t>
            </a:r>
            <a:r>
              <a:rPr lang="en-US" dirty="0" smtClean="0"/>
              <a:t> </a:t>
            </a:r>
            <a:r>
              <a:rPr lang="en-US" dirty="0" err="1" smtClean="0"/>
              <a:t>uchchalalari</a:t>
            </a:r>
            <a:r>
              <a:rPr lang="en-US" dirty="0" smtClean="0"/>
              <a:t> ham </a:t>
            </a:r>
            <a:r>
              <a:rPr lang="en-US" dirty="0" err="1" smtClean="0"/>
              <a:t>maydonlarda</a:t>
            </a:r>
            <a:r>
              <a:rPr lang="en-US" dirty="0" smtClean="0"/>
              <a:t> </a:t>
            </a:r>
            <a:r>
              <a:rPr lang="en-US" dirty="0" err="1" smtClean="0"/>
              <a:t>kurash</a:t>
            </a:r>
            <a:r>
              <a:rPr lang="en-US" dirty="0" smtClean="0"/>
              <a:t> </a:t>
            </a:r>
            <a:r>
              <a:rPr lang="en-US" dirty="0" err="1" smtClean="0"/>
              <a:t>tushgani</a:t>
            </a:r>
            <a:r>
              <a:rPr lang="en-US" dirty="0" smtClean="0"/>
              <a:t> </a:t>
            </a:r>
            <a:r>
              <a:rPr lang="en-US" dirty="0" err="1" smtClean="0"/>
              <a:t>uchun</a:t>
            </a:r>
            <a:r>
              <a:rPr lang="en-US" dirty="0" smtClean="0"/>
              <a:t> </a:t>
            </a:r>
            <a:r>
              <a:rPr lang="en-US" dirty="0" err="1" smtClean="0"/>
              <a:t>Pahlavon</a:t>
            </a:r>
            <a:r>
              <a:rPr lang="en-US" dirty="0" smtClean="0"/>
              <a:t> </a:t>
            </a:r>
            <a:r>
              <a:rPr lang="en-US" dirty="0" err="1" smtClean="0"/>
              <a:t>degan</a:t>
            </a:r>
            <a:r>
              <a:rPr lang="en-US" dirty="0" smtClean="0"/>
              <a:t> nom </a:t>
            </a:r>
            <a:r>
              <a:rPr lang="en-US" dirty="0" err="1" smtClean="0"/>
              <a:t>olganlar</a:t>
            </a:r>
            <a:r>
              <a:rPr lang="en-US" dirty="0" smtClean="0"/>
              <a:t> </a:t>
            </a:r>
            <a:r>
              <a:rPr lang="en-US" dirty="0" err="1" smtClean="0"/>
              <a:t>Pahlavon</a:t>
            </a:r>
            <a:r>
              <a:rPr lang="en-US" dirty="0" smtClean="0"/>
              <a:t> Mahmud </a:t>
            </a:r>
            <a:r>
              <a:rPr lang="en-US" dirty="0" err="1" smtClean="0"/>
              <a:t>ruboiylarini</a:t>
            </a:r>
            <a:r>
              <a:rPr lang="en-US" dirty="0" smtClean="0"/>
              <a:t> </a:t>
            </a:r>
            <a:r>
              <a:rPr lang="en-US" dirty="0" err="1" smtClean="0"/>
              <a:t>o’zbekchaga</a:t>
            </a:r>
            <a:r>
              <a:rPr lang="en-US" dirty="0" smtClean="0"/>
              <a:t> </a:t>
            </a:r>
            <a:r>
              <a:rPr lang="en-US" dirty="0" err="1" smtClean="0"/>
              <a:t>To’xtasin</a:t>
            </a:r>
            <a:r>
              <a:rPr lang="en-US" dirty="0" smtClean="0"/>
              <a:t> </a:t>
            </a:r>
            <a:r>
              <a:rPr lang="en-US" dirty="0" err="1" smtClean="0"/>
              <a:t>Jalolov</a:t>
            </a:r>
            <a:r>
              <a:rPr lang="en-US" dirty="0" smtClean="0"/>
              <a:t>, </a:t>
            </a:r>
            <a:r>
              <a:rPr lang="en-US" dirty="0" err="1" smtClean="0"/>
              <a:t>Muinzoda</a:t>
            </a:r>
            <a:r>
              <a:rPr lang="en-US" dirty="0" smtClean="0"/>
              <a:t>, </a:t>
            </a:r>
            <a:r>
              <a:rPr lang="en-US" dirty="0" err="1" smtClean="0"/>
              <a:t>Vasfiy</a:t>
            </a:r>
            <a:r>
              <a:rPr lang="en-US" dirty="0" smtClean="0"/>
              <a:t>, </a:t>
            </a:r>
            <a:r>
              <a:rPr lang="en-US" dirty="0" err="1" smtClean="0"/>
              <a:t>Matnazar</a:t>
            </a:r>
            <a:r>
              <a:rPr lang="en-US" dirty="0" smtClean="0"/>
              <a:t> </a:t>
            </a:r>
            <a:r>
              <a:rPr lang="en-US" dirty="0" err="1" smtClean="0"/>
              <a:t>Abdulhakim</a:t>
            </a:r>
            <a:r>
              <a:rPr lang="en-US" dirty="0" smtClean="0"/>
              <a:t>, </a:t>
            </a:r>
            <a:r>
              <a:rPr lang="en-US" dirty="0" err="1" smtClean="0"/>
              <a:t>Ergash</a:t>
            </a:r>
            <a:r>
              <a:rPr lang="en-US" dirty="0" smtClean="0"/>
              <a:t> </a:t>
            </a:r>
            <a:r>
              <a:rPr lang="en-US" dirty="0" err="1" smtClean="0"/>
              <a:t>Ochilovlar</a:t>
            </a:r>
            <a:r>
              <a:rPr lang="en-US" dirty="0" smtClean="0"/>
              <a:t> </a:t>
            </a:r>
            <a:r>
              <a:rPr lang="en-US" dirty="0" err="1" smtClean="0"/>
              <a:t>tarjima</a:t>
            </a:r>
            <a:r>
              <a:rPr lang="en-US" dirty="0" smtClean="0"/>
              <a:t> </a:t>
            </a:r>
            <a:r>
              <a:rPr lang="en-US" dirty="0" err="1" smtClean="0"/>
              <a:t>qilgan</a:t>
            </a:r>
            <a:r>
              <a:rPr lang="en-US" dirty="0" smtClean="0"/>
              <a:t>.</a:t>
            </a:r>
          </a:p>
          <a:p>
            <a:pPr>
              <a:defRPr/>
            </a:pPr>
            <a:endParaRPr lang="ru-RU"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idx="1"/>
          </p:nvPr>
        </p:nvSpPr>
        <p:spPr>
          <a:xfrm>
            <a:off x="457200" y="285750"/>
            <a:ext cx="8229600" cy="6286500"/>
          </a:xfrm>
        </p:spPr>
        <p:txBody>
          <a:bodyPr>
            <a:normAutofit fontScale="92500"/>
          </a:bodyPr>
          <a:lstStyle/>
          <a:p>
            <a:pPr algn="just">
              <a:defRPr/>
            </a:pPr>
            <a:r>
              <a:rPr lang="en-US" dirty="0" err="1" smtClean="0"/>
              <a:t>Shamsidin</a:t>
            </a:r>
            <a:r>
              <a:rPr lang="en-US" dirty="0" smtClean="0"/>
              <a:t> </a:t>
            </a:r>
            <a:r>
              <a:rPr lang="en-US" dirty="0" err="1" smtClean="0"/>
              <a:t>Somiyning</a:t>
            </a:r>
            <a:r>
              <a:rPr lang="en-US" dirty="0" smtClean="0"/>
              <a:t> «</a:t>
            </a:r>
            <a:r>
              <a:rPr lang="en-US" dirty="0" err="1" smtClean="0"/>
              <a:t>Qomus-ul-a’lom</a:t>
            </a:r>
            <a:r>
              <a:rPr lang="en-US" dirty="0" smtClean="0"/>
              <a:t>», </a:t>
            </a:r>
            <a:r>
              <a:rPr lang="en-US" dirty="0" err="1" smtClean="0"/>
              <a:t>Lutf</a:t>
            </a:r>
            <a:r>
              <a:rPr lang="en-US" dirty="0" smtClean="0"/>
              <a:t> </a:t>
            </a:r>
            <a:r>
              <a:rPr lang="en-US" dirty="0" err="1" smtClean="0"/>
              <a:t>Alibek</a:t>
            </a:r>
            <a:r>
              <a:rPr lang="en-US" dirty="0" smtClean="0"/>
              <a:t> </a:t>
            </a:r>
            <a:r>
              <a:rPr lang="en-US" dirty="0" err="1" smtClean="0"/>
              <a:t>Ozarning</a:t>
            </a:r>
            <a:r>
              <a:rPr lang="en-US" dirty="0" smtClean="0"/>
              <a:t> «</a:t>
            </a:r>
            <a:r>
              <a:rPr lang="en-US" dirty="0" err="1" smtClean="0"/>
              <a:t>Otashkada</a:t>
            </a:r>
            <a:r>
              <a:rPr lang="en-US" dirty="0" smtClean="0"/>
              <a:t>» </a:t>
            </a:r>
            <a:r>
              <a:rPr lang="en-US" dirty="0" err="1" smtClean="0"/>
              <a:t>asarlarida</a:t>
            </a:r>
            <a:r>
              <a:rPr lang="en-US" dirty="0" smtClean="0"/>
              <a:t> </a:t>
            </a:r>
            <a:r>
              <a:rPr lang="en-US" dirty="0" err="1" smtClean="0"/>
              <a:t>shuningdek</a:t>
            </a:r>
            <a:r>
              <a:rPr lang="en-US" dirty="0" smtClean="0"/>
              <a:t> «</a:t>
            </a:r>
            <a:r>
              <a:rPr lang="en-US" dirty="0" err="1" smtClean="0"/>
              <a:t>Manoqiba»da</a:t>
            </a:r>
            <a:r>
              <a:rPr lang="en-US" dirty="0" smtClean="0"/>
              <a:t> </a:t>
            </a:r>
            <a:r>
              <a:rPr lang="en-US" dirty="0" err="1" smtClean="0"/>
              <a:t>yozilishicha</a:t>
            </a:r>
            <a:r>
              <a:rPr lang="en-US" dirty="0" smtClean="0"/>
              <a:t>, </a:t>
            </a:r>
            <a:r>
              <a:rPr lang="en-US" dirty="0" err="1" smtClean="0"/>
              <a:t>Pahlavon</a:t>
            </a:r>
            <a:r>
              <a:rPr lang="en-US" dirty="0" smtClean="0"/>
              <a:t> Mahmud </a:t>
            </a:r>
            <a:r>
              <a:rPr lang="en-US" dirty="0" err="1" smtClean="0"/>
              <a:t>olim</a:t>
            </a:r>
            <a:r>
              <a:rPr lang="en-US" dirty="0" smtClean="0"/>
              <a:t>, </a:t>
            </a:r>
            <a:r>
              <a:rPr lang="en-US" dirty="0" err="1" smtClean="0"/>
              <a:t>shoir</a:t>
            </a:r>
            <a:r>
              <a:rPr lang="en-US" dirty="0" smtClean="0"/>
              <a:t>, </a:t>
            </a:r>
            <a:r>
              <a:rPr lang="en-US" dirty="0" err="1" smtClean="0"/>
              <a:t>kuragi</a:t>
            </a:r>
            <a:r>
              <a:rPr lang="en-US" dirty="0" smtClean="0"/>
              <a:t> </a:t>
            </a:r>
            <a:r>
              <a:rPr lang="en-US" dirty="0" err="1" smtClean="0"/>
              <a:t>erga</a:t>
            </a:r>
            <a:r>
              <a:rPr lang="en-US" dirty="0" smtClean="0"/>
              <a:t> </a:t>
            </a:r>
            <a:r>
              <a:rPr lang="en-US" dirty="0" err="1" smtClean="0"/>
              <a:t>tegmagan</a:t>
            </a:r>
            <a:r>
              <a:rPr lang="en-US" dirty="0" smtClean="0"/>
              <a:t> </a:t>
            </a:r>
            <a:r>
              <a:rPr lang="en-US" dirty="0" err="1" smtClean="0"/>
              <a:t>pahlavon</a:t>
            </a:r>
            <a:r>
              <a:rPr lang="en-US" dirty="0" smtClean="0"/>
              <a:t>, </a:t>
            </a:r>
            <a:r>
              <a:rPr lang="en-US" dirty="0" err="1" smtClean="0"/>
              <a:t>shu</a:t>
            </a:r>
            <a:r>
              <a:rPr lang="en-US" dirty="0" smtClean="0"/>
              <a:t> </a:t>
            </a:r>
            <a:r>
              <a:rPr lang="en-US" dirty="0" err="1" smtClean="0"/>
              <a:t>bilan</a:t>
            </a:r>
            <a:r>
              <a:rPr lang="en-US" dirty="0" smtClean="0"/>
              <a:t> </a:t>
            </a:r>
            <a:r>
              <a:rPr lang="en-US" dirty="0" err="1" smtClean="0"/>
              <a:t>birga</a:t>
            </a:r>
            <a:r>
              <a:rPr lang="en-US" dirty="0" smtClean="0"/>
              <a:t> </a:t>
            </a:r>
            <a:r>
              <a:rPr lang="en-US" dirty="0" err="1" smtClean="0"/>
              <a:t>po’stindo’z</a:t>
            </a:r>
            <a:r>
              <a:rPr lang="en-US" dirty="0" smtClean="0"/>
              <a:t> </a:t>
            </a:r>
            <a:r>
              <a:rPr lang="en-US" dirty="0" err="1" smtClean="0"/>
              <a:t>va</a:t>
            </a:r>
            <a:r>
              <a:rPr lang="en-US" dirty="0" smtClean="0"/>
              <a:t> </a:t>
            </a:r>
            <a:r>
              <a:rPr lang="en-US" dirty="0" err="1" smtClean="0"/>
              <a:t>telpakdo’z</a:t>
            </a:r>
            <a:r>
              <a:rPr lang="en-US" dirty="0" smtClean="0"/>
              <a:t> </a:t>
            </a:r>
            <a:r>
              <a:rPr lang="en-US" dirty="0" err="1" smtClean="0"/>
              <a:t>usta</a:t>
            </a:r>
            <a:r>
              <a:rPr lang="en-US" dirty="0" smtClean="0"/>
              <a:t> </a:t>
            </a:r>
            <a:r>
              <a:rPr lang="en-US" dirty="0" err="1" smtClean="0"/>
              <a:t>bo’lgan</a:t>
            </a:r>
            <a:r>
              <a:rPr lang="en-US" dirty="0" smtClean="0"/>
              <a:t>.</a:t>
            </a:r>
          </a:p>
          <a:p>
            <a:pPr algn="just">
              <a:defRPr/>
            </a:pPr>
            <a:r>
              <a:rPr lang="en-US" dirty="0" err="1" smtClean="0"/>
              <a:t>Uning</a:t>
            </a:r>
            <a:r>
              <a:rPr lang="en-US" dirty="0" smtClean="0"/>
              <a:t> «</a:t>
            </a:r>
            <a:r>
              <a:rPr lang="en-US" dirty="0" err="1" smtClean="0"/>
              <a:t>Kanzul</a:t>
            </a:r>
            <a:r>
              <a:rPr lang="en-US" dirty="0" smtClean="0"/>
              <a:t> </a:t>
            </a:r>
            <a:r>
              <a:rPr lang="en-US" dirty="0" err="1" smtClean="0"/>
              <a:t>haqoyiq</a:t>
            </a:r>
            <a:r>
              <a:rPr lang="en-US" dirty="0" smtClean="0"/>
              <a:t>» («</a:t>
            </a:r>
            <a:r>
              <a:rPr lang="en-US" dirty="0" err="1" smtClean="0"/>
              <a:t>Haqiqatlar</a:t>
            </a:r>
            <a:r>
              <a:rPr lang="en-US" dirty="0" smtClean="0"/>
              <a:t> </a:t>
            </a:r>
            <a:r>
              <a:rPr lang="en-US" dirty="0" err="1" smtClean="0"/>
              <a:t>xazinasi</a:t>
            </a:r>
            <a:r>
              <a:rPr lang="en-US" dirty="0" smtClean="0"/>
              <a:t>») </a:t>
            </a:r>
            <a:r>
              <a:rPr lang="en-US" dirty="0" err="1" smtClean="0"/>
              <a:t>nomli</a:t>
            </a:r>
            <a:r>
              <a:rPr lang="en-US" dirty="0" smtClean="0"/>
              <a:t> </a:t>
            </a:r>
            <a:r>
              <a:rPr lang="en-US" dirty="0" err="1" smtClean="0"/>
              <a:t>masnaviy</a:t>
            </a:r>
            <a:r>
              <a:rPr lang="en-US" dirty="0" smtClean="0"/>
              <a:t> </a:t>
            </a:r>
            <a:r>
              <a:rPr lang="en-US" dirty="0" err="1" smtClean="0"/>
              <a:t>yaratgani</a:t>
            </a:r>
            <a:r>
              <a:rPr lang="en-US" dirty="0" smtClean="0"/>
              <a:t> </a:t>
            </a:r>
            <a:r>
              <a:rPr lang="en-US" dirty="0" err="1" smtClean="0"/>
              <a:t>haqida</a:t>
            </a:r>
            <a:r>
              <a:rPr lang="en-US" dirty="0" smtClean="0"/>
              <a:t> </a:t>
            </a:r>
            <a:r>
              <a:rPr lang="en-US" dirty="0" err="1" smtClean="0"/>
              <a:t>ma’lumot</a:t>
            </a:r>
            <a:r>
              <a:rPr lang="en-US" dirty="0" smtClean="0"/>
              <a:t> bor. </a:t>
            </a:r>
            <a:r>
              <a:rPr lang="en-US" dirty="0" err="1" smtClean="0"/>
              <a:t>Pahlavon</a:t>
            </a:r>
            <a:r>
              <a:rPr lang="en-US" dirty="0" smtClean="0"/>
              <a:t> </a:t>
            </a:r>
            <a:r>
              <a:rPr lang="en-US" dirty="0" err="1" smtClean="0"/>
              <a:t>Mahmudning</a:t>
            </a:r>
            <a:r>
              <a:rPr lang="en-US" dirty="0" smtClean="0"/>
              <a:t> </a:t>
            </a:r>
            <a:r>
              <a:rPr lang="en-US" dirty="0" err="1" smtClean="0"/>
              <a:t>ruboiylari</a:t>
            </a:r>
            <a:r>
              <a:rPr lang="en-US" dirty="0" smtClean="0"/>
              <a:t> </a:t>
            </a:r>
            <a:r>
              <a:rPr lang="en-US" dirty="0" err="1" smtClean="0"/>
              <a:t>mashhurdir</a:t>
            </a:r>
            <a:r>
              <a:rPr lang="en-US" dirty="0" smtClean="0"/>
              <a:t>. </a:t>
            </a:r>
            <a:r>
              <a:rPr lang="en-US" dirty="0" err="1" smtClean="0"/>
              <a:t>Shoir</a:t>
            </a:r>
            <a:r>
              <a:rPr lang="en-US" dirty="0" smtClean="0"/>
              <a:t> </a:t>
            </a:r>
            <a:r>
              <a:rPr lang="en-US" dirty="0" err="1" smtClean="0"/>
              <a:t>o’z</a:t>
            </a:r>
            <a:r>
              <a:rPr lang="en-US" dirty="0" smtClean="0"/>
              <a:t> </a:t>
            </a:r>
            <a:r>
              <a:rPr lang="en-US" dirty="0" err="1" smtClean="0"/>
              <a:t>ruboiylarini</a:t>
            </a:r>
            <a:r>
              <a:rPr lang="en-US" dirty="0" smtClean="0"/>
              <a:t> </a:t>
            </a:r>
            <a:r>
              <a:rPr lang="en-US" dirty="0" err="1" smtClean="0"/>
              <a:t>fors-tojik</a:t>
            </a:r>
            <a:r>
              <a:rPr lang="en-US" dirty="0" smtClean="0"/>
              <a:t> </a:t>
            </a:r>
            <a:r>
              <a:rPr lang="en-US" dirty="0" err="1" smtClean="0"/>
              <a:t>tilida</a:t>
            </a:r>
            <a:r>
              <a:rPr lang="en-US" dirty="0" smtClean="0"/>
              <a:t> </a:t>
            </a:r>
            <a:r>
              <a:rPr lang="en-US" dirty="0" err="1" smtClean="0"/>
              <a:t>yozgan</a:t>
            </a:r>
            <a:r>
              <a:rPr lang="en-US" dirty="0" smtClean="0"/>
              <a:t>. Bu </a:t>
            </a:r>
            <a:r>
              <a:rPr lang="en-US" dirty="0" err="1" smtClean="0"/>
              <a:t>durdonalar</a:t>
            </a:r>
            <a:r>
              <a:rPr lang="en-US" dirty="0" smtClean="0"/>
              <a:t> </a:t>
            </a:r>
            <a:r>
              <a:rPr lang="en-US" dirty="0" err="1" smtClean="0"/>
              <a:t>asrlardan</a:t>
            </a:r>
            <a:r>
              <a:rPr lang="en-US" dirty="0" smtClean="0"/>
              <a:t> </a:t>
            </a:r>
            <a:r>
              <a:rPr lang="en-US" dirty="0" err="1" smtClean="0"/>
              <a:t>asrga</a:t>
            </a:r>
            <a:r>
              <a:rPr lang="en-US" dirty="0" smtClean="0"/>
              <a:t> </a:t>
            </a:r>
            <a:r>
              <a:rPr lang="en-US" dirty="0" err="1" smtClean="0"/>
              <a:t>o’tib</a:t>
            </a:r>
            <a:r>
              <a:rPr lang="en-US" dirty="0" smtClean="0"/>
              <a:t>, </a:t>
            </a:r>
            <a:r>
              <a:rPr lang="en-US" dirty="0" err="1" smtClean="0"/>
              <a:t>bir</a:t>
            </a:r>
            <a:r>
              <a:rPr lang="en-US" dirty="0" smtClean="0"/>
              <a:t> </a:t>
            </a:r>
            <a:r>
              <a:rPr lang="en-US" dirty="0" err="1" smtClean="0"/>
              <a:t>necha</a:t>
            </a:r>
            <a:r>
              <a:rPr lang="en-US" dirty="0" smtClean="0"/>
              <a:t> </a:t>
            </a:r>
            <a:r>
              <a:rPr lang="en-US" dirty="0" err="1" smtClean="0"/>
              <a:t>avlodni</a:t>
            </a:r>
            <a:r>
              <a:rPr lang="en-US" dirty="0" smtClean="0"/>
              <a:t> </a:t>
            </a:r>
            <a:r>
              <a:rPr lang="en-US" dirty="0" err="1" smtClean="0"/>
              <a:t>tarbiyalab</a:t>
            </a:r>
            <a:r>
              <a:rPr lang="en-US" dirty="0" smtClean="0"/>
              <a:t>, </a:t>
            </a:r>
            <a:r>
              <a:rPr lang="en-US" dirty="0" err="1" smtClean="0"/>
              <a:t>bizning</a:t>
            </a:r>
            <a:r>
              <a:rPr lang="en-US" dirty="0" smtClean="0"/>
              <a:t> </a:t>
            </a:r>
            <a:r>
              <a:rPr lang="en-US" dirty="0" err="1" smtClean="0"/>
              <a:t>zamongacha</a:t>
            </a:r>
            <a:r>
              <a:rPr lang="en-US" dirty="0" smtClean="0"/>
              <a:t> </a:t>
            </a:r>
            <a:r>
              <a:rPr lang="en-US" dirty="0" err="1" smtClean="0"/>
              <a:t>etib</a:t>
            </a:r>
            <a:r>
              <a:rPr lang="en-US" dirty="0" smtClean="0"/>
              <a:t> </a:t>
            </a:r>
            <a:r>
              <a:rPr lang="en-US" dirty="0" err="1" smtClean="0"/>
              <a:t>keldi</a:t>
            </a:r>
            <a:r>
              <a:rPr lang="en-US" dirty="0" smtClean="0"/>
              <a:t>.</a:t>
            </a:r>
          </a:p>
          <a:p>
            <a:pPr algn="just">
              <a:defRPr/>
            </a:pPr>
            <a:endParaRPr lang="ru-RU"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0" y="-171450"/>
            <a:ext cx="9144000" cy="6858000"/>
          </a:xfrm>
        </p:spPr>
        <p:txBody>
          <a:bodyPr/>
          <a:lstStyle/>
          <a:p>
            <a:pPr algn="ctr" eaLnBrk="1" hangingPunct="1">
              <a:buFont typeface="Wingdings" pitchFamily="2" charset="2"/>
              <a:buNone/>
            </a:pPr>
            <a:endParaRPr lang="en-US" altLang="ru-RU" sz="5400" b="1" smtClean="0"/>
          </a:p>
          <a:p>
            <a:pPr algn="ctr" eaLnBrk="1" hangingPunct="1">
              <a:buFont typeface="Wingdings" pitchFamily="2" charset="2"/>
              <a:buNone/>
            </a:pPr>
            <a:endParaRPr lang="en-US" altLang="ru-RU" sz="5400" b="1" smtClean="0"/>
          </a:p>
          <a:p>
            <a:pPr algn="ctr" eaLnBrk="1" hangingPunct="1">
              <a:buFont typeface="Wingdings" pitchFamily="2" charset="2"/>
              <a:buNone/>
            </a:pPr>
            <a:r>
              <a:rPr lang="en-US" altLang="ru-RU" sz="5400" b="1" smtClean="0"/>
              <a:t>ETIBORINGIZ UCHUN</a:t>
            </a:r>
          </a:p>
          <a:p>
            <a:pPr algn="ctr" eaLnBrk="1" hangingPunct="1">
              <a:buFont typeface="Wingdings" pitchFamily="2" charset="2"/>
              <a:buNone/>
            </a:pPr>
            <a:r>
              <a:rPr lang="en-US" altLang="ru-RU" sz="5400" b="1" smtClean="0"/>
              <a:t>RAXMAT</a:t>
            </a:r>
            <a:endParaRPr lang="ru-RU" altLang="ru-RU" sz="5400" b="1" smtClean="0"/>
          </a:p>
          <a:p>
            <a:pPr algn="ctr" eaLnBrk="1" hangingPunct="1">
              <a:buFont typeface="Wingdings" pitchFamily="2" charset="2"/>
              <a:buNone/>
            </a:pPr>
            <a:endParaRPr lang="ru-RU" altLang="ru-RU" sz="5400" b="1" smtClean="0"/>
          </a:p>
        </p:txBody>
      </p:sp>
      <p:sp>
        <p:nvSpPr>
          <p:cNvPr id="28674" name="Rectangle 2"/>
          <p:cNvSpPr>
            <a:spLocks noGrp="1" noRot="1" noChangeArrowheads="1"/>
          </p:cNvSpPr>
          <p:nvPr>
            <p:ph type="title"/>
          </p:nvPr>
        </p:nvSpPr>
        <p:spPr>
          <a:xfrm>
            <a:off x="-468313" y="7316788"/>
            <a:ext cx="8229601" cy="1143000"/>
          </a:xfrm>
        </p:spPr>
        <p:txBody>
          <a:bodyPr/>
          <a:lstStyle/>
          <a:p>
            <a:pPr eaLnBrk="1" hangingPunct="1"/>
            <a:endParaRPr lang="ru-RU" altLang="ru-RU" smtClean="0"/>
          </a:p>
        </p:txBody>
      </p:sp>
      <p:sp>
        <p:nvSpPr>
          <p:cNvPr id="28676" name="Rectangle 4"/>
          <p:cNvSpPr>
            <a:spLocks noChangeArrowheads="1"/>
          </p:cNvSpPr>
          <p:nvPr/>
        </p:nvSpPr>
        <p:spPr bwMode="auto">
          <a:xfrm>
            <a:off x="250825" y="1557338"/>
            <a:ext cx="8893175" cy="1189037"/>
          </a:xfrm>
          <a:prstGeom prst="rect">
            <a:avLst/>
          </a:prstGeom>
          <a:noFill/>
          <a:ln>
            <a:noFill/>
          </a:ln>
          <a:effectLst/>
          <a:extLst/>
        </p:spPr>
        <p:txBody>
          <a:bodyPr>
            <a:spAutoFit/>
          </a:bodyPr>
          <a:lstStyle/>
          <a:p>
            <a:pPr eaLnBrk="1" hangingPunct="1">
              <a:spcBef>
                <a:spcPct val="20000"/>
              </a:spcBef>
              <a:buClr>
                <a:schemeClr val="hlink"/>
              </a:buClr>
              <a:buSzPct val="70000"/>
              <a:buFont typeface="Wingdings" pitchFamily="2" charset="2"/>
              <a:buNone/>
              <a:defRPr/>
            </a:pPr>
            <a:r>
              <a:rPr lang="en-US" sz="7200">
                <a:effectLst>
                  <a:outerShdw blurRad="38100" dist="38100" dir="2700000" algn="tl">
                    <a:srgbClr val="000000"/>
                  </a:outerShdw>
                </a:effectLst>
              </a:rPr>
              <a:t>      </a:t>
            </a:r>
            <a:endParaRPr lang="ru-RU" sz="7200">
              <a:effectLst>
                <a:outerShdw blurRad="38100" dist="38100" dir="2700000" algn="tl">
                  <a:srgbClr val="000000"/>
                </a:outerShdw>
              </a:effectLst>
            </a:endParaRPr>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nodePh="1">
                                  <p:stCondLst>
                                    <p:cond delay="0"/>
                                  </p:stCondLst>
                                  <p:endCondLst>
                                    <p:cond evt="begin" delay="0">
                                      <p:tn val="5"/>
                                    </p:cond>
                                  </p:endCondLst>
                                  <p:childTnLst>
                                    <p:set>
                                      <p:cBhvr>
                                        <p:cTn id="6" dur="1" fill="hold">
                                          <p:stCondLst>
                                            <p:cond delay="0"/>
                                          </p:stCondLst>
                                        </p:cTn>
                                        <p:tgtEl>
                                          <p:spTgt spid="28674"/>
                                        </p:tgtEl>
                                        <p:attrNameLst>
                                          <p:attrName>style.visibility</p:attrName>
                                        </p:attrNameLst>
                                      </p:cBhvr>
                                      <p:to>
                                        <p:strVal val="visible"/>
                                      </p:to>
                                    </p:set>
                                    <p:anim calcmode="lin" valueType="num">
                                      <p:cBhvr>
                                        <p:cTn id="7" dur="1000" fill="hold"/>
                                        <p:tgtEl>
                                          <p:spTgt spid="28674"/>
                                        </p:tgtEl>
                                        <p:attrNameLst>
                                          <p:attrName>ppt_w</p:attrName>
                                        </p:attrNameLst>
                                      </p:cBhvr>
                                      <p:tavLst>
                                        <p:tav tm="0">
                                          <p:val>
                                            <p:strVal val="#ppt_w+.3"/>
                                          </p:val>
                                        </p:tav>
                                        <p:tav tm="100000">
                                          <p:val>
                                            <p:strVal val="#ppt_w"/>
                                          </p:val>
                                        </p:tav>
                                      </p:tavLst>
                                    </p:anim>
                                    <p:anim calcmode="lin" valueType="num">
                                      <p:cBhvr>
                                        <p:cTn id="8" dur="1000" fill="hold"/>
                                        <p:tgtEl>
                                          <p:spTgt spid="28674"/>
                                        </p:tgtEl>
                                        <p:attrNameLst>
                                          <p:attrName>ppt_h</p:attrName>
                                        </p:attrNameLst>
                                      </p:cBhvr>
                                      <p:tavLst>
                                        <p:tav tm="0">
                                          <p:val>
                                            <p:strVal val="#ppt_h"/>
                                          </p:val>
                                        </p:tav>
                                        <p:tav tm="100000">
                                          <p:val>
                                            <p:strVal val="#ppt_h"/>
                                          </p:val>
                                        </p:tav>
                                      </p:tavLst>
                                    </p:anim>
                                    <p:animEffect transition="in" filter="fade">
                                      <p:cBhvr>
                                        <p:cTn id="9" dur="1000"/>
                                        <p:tgtEl>
                                          <p:spTgt spid="2867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8675">
                                            <p:txEl>
                                              <p:pRg st="2" end="2"/>
                                            </p:txEl>
                                          </p:spTgt>
                                        </p:tgtEl>
                                        <p:attrNameLst>
                                          <p:attrName>style.visibility</p:attrName>
                                        </p:attrNameLst>
                                      </p:cBhvr>
                                      <p:to>
                                        <p:strVal val="visible"/>
                                      </p:to>
                                    </p:set>
                                    <p:anim calcmode="lin" valueType="num">
                                      <p:cBhvr>
                                        <p:cTn id="14" dur="1000" fill="hold"/>
                                        <p:tgtEl>
                                          <p:spTgt spid="28675">
                                            <p:txEl>
                                              <p:pRg st="2" end="2"/>
                                            </p:txEl>
                                          </p:spTgt>
                                        </p:tgtEl>
                                        <p:attrNameLst>
                                          <p:attrName>ppt_w</p:attrName>
                                        </p:attrNameLst>
                                      </p:cBhvr>
                                      <p:tavLst>
                                        <p:tav tm="0">
                                          <p:val>
                                            <p:strVal val="#ppt_w+.3"/>
                                          </p:val>
                                        </p:tav>
                                        <p:tav tm="100000">
                                          <p:val>
                                            <p:strVal val="#ppt_w"/>
                                          </p:val>
                                        </p:tav>
                                      </p:tavLst>
                                    </p:anim>
                                    <p:anim calcmode="lin" valueType="num">
                                      <p:cBhvr>
                                        <p:cTn id="15" dur="1000" fill="hold"/>
                                        <p:tgtEl>
                                          <p:spTgt spid="28675">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2867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28675">
                                            <p:txEl>
                                              <p:pRg st="3" end="3"/>
                                            </p:txEl>
                                          </p:spTgt>
                                        </p:tgtEl>
                                        <p:attrNameLst>
                                          <p:attrName>style.visibility</p:attrName>
                                        </p:attrNameLst>
                                      </p:cBhvr>
                                      <p:to>
                                        <p:strVal val="visible"/>
                                      </p:to>
                                    </p:set>
                                    <p:anim calcmode="lin" valueType="num">
                                      <p:cBhvr>
                                        <p:cTn id="21" dur="1000" fill="hold"/>
                                        <p:tgtEl>
                                          <p:spTgt spid="28675">
                                            <p:txEl>
                                              <p:pRg st="3" end="3"/>
                                            </p:txEl>
                                          </p:spTgt>
                                        </p:tgtEl>
                                        <p:attrNameLst>
                                          <p:attrName>ppt_w</p:attrName>
                                        </p:attrNameLst>
                                      </p:cBhvr>
                                      <p:tavLst>
                                        <p:tav tm="0">
                                          <p:val>
                                            <p:strVal val="#ppt_w+.3"/>
                                          </p:val>
                                        </p:tav>
                                        <p:tav tm="100000">
                                          <p:val>
                                            <p:strVal val="#ppt_w"/>
                                          </p:val>
                                        </p:tav>
                                      </p:tavLst>
                                    </p:anim>
                                    <p:anim calcmode="lin" valueType="num">
                                      <p:cBhvr>
                                        <p:cTn id="22" dur="1000" fill="hold"/>
                                        <p:tgtEl>
                                          <p:spTgt spid="28675">
                                            <p:txEl>
                                              <p:pRg st="3" end="3"/>
                                            </p:txEl>
                                          </p:spTgt>
                                        </p:tgtEl>
                                        <p:attrNameLst>
                                          <p:attrName>ppt_h</p:attrName>
                                        </p:attrNameLst>
                                      </p:cBhvr>
                                      <p:tavLst>
                                        <p:tav tm="0">
                                          <p:val>
                                            <p:strVal val="#ppt_h"/>
                                          </p:val>
                                        </p:tav>
                                        <p:tav tm="100000">
                                          <p:val>
                                            <p:strVal val="#ppt_h"/>
                                          </p:val>
                                        </p:tav>
                                      </p:tavLst>
                                    </p:anim>
                                    <p:animEffect transition="in" filter="fade">
                                      <p:cBhvr>
                                        <p:cTn id="23" dur="10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P spid="286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2"/>
          <p:cNvSpPr>
            <a:spLocks noGrp="1"/>
          </p:cNvSpPr>
          <p:nvPr>
            <p:ph type="title"/>
          </p:nvPr>
        </p:nvSpPr>
        <p:spPr/>
        <p:txBody>
          <a:bodyPr/>
          <a:lstStyle/>
          <a:p>
            <a:endParaRPr lang="ru-RU" altLang="ru-RU" smtClean="0"/>
          </a:p>
        </p:txBody>
      </p:sp>
      <p:pic>
        <p:nvPicPr>
          <p:cNvPr id="10243" name="Содержимое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1449</TotalTime>
  <Words>2841</Words>
  <Application>Microsoft Office PowerPoint</Application>
  <PresentationFormat>Экран (4:3)</PresentationFormat>
  <Paragraphs>130</Paragraphs>
  <Slides>83</Slides>
  <Notes>1</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83</vt:i4>
      </vt:variant>
    </vt:vector>
  </HeadingPairs>
  <TitlesOfParts>
    <vt:vector size="89" baseType="lpstr">
      <vt:lpstr>Arial</vt:lpstr>
      <vt:lpstr>Calibri</vt:lpstr>
      <vt:lpstr>Times New Roman</vt:lpstr>
      <vt:lpstr>Wingdings</vt:lpstr>
      <vt:lpstr>Оформление по умолчанию</vt:lpstr>
      <vt:lpstr>Слайд</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AG System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ЁШЛАР ЙИЛИ дастури</dc:title>
  <dc:creator>user-</dc:creator>
  <cp:lastModifiedBy>User</cp:lastModifiedBy>
  <cp:revision>89</cp:revision>
  <dcterms:created xsi:type="dcterms:W3CDTF">2008-04-11T10:34:37Z</dcterms:created>
  <dcterms:modified xsi:type="dcterms:W3CDTF">2022-09-24T05:40:53Z</dcterms:modified>
</cp:coreProperties>
</file>